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79" r:id="rId3"/>
    <p:sldId id="281" r:id="rId4"/>
    <p:sldId id="275" r:id="rId5"/>
    <p:sldId id="273" r:id="rId6"/>
    <p:sldId id="268" r:id="rId7"/>
    <p:sldId id="270" r:id="rId8"/>
    <p:sldId id="262" r:id="rId9"/>
    <p:sldId id="266" r:id="rId10"/>
    <p:sldId id="267" r:id="rId11"/>
    <p:sldId id="272" r:id="rId12"/>
    <p:sldId id="269" r:id="rId13"/>
    <p:sldId id="263" r:id="rId14"/>
    <p:sldId id="280" r:id="rId15"/>
    <p:sldId id="277" r:id="rId16"/>
    <p:sldId id="285" r:id="rId17"/>
    <p:sldId id="264" r:id="rId18"/>
    <p:sldId id="276" r:id="rId19"/>
    <p:sldId id="265" r:id="rId20"/>
    <p:sldId id="274" r:id="rId21"/>
    <p:sldId id="283" r:id="rId22"/>
    <p:sldId id="284"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8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143000"/>
          </a:xfrm>
        </p:spPr>
        <p:txBody>
          <a:bodyPr>
            <a:normAutofit fontScale="90000"/>
          </a:bodyPr>
          <a:lstStyle/>
          <a:p>
            <a:r>
              <a:rPr lang="en-US" dirty="0" smtClean="0">
                <a:solidFill>
                  <a:srgbClr val="00B0F0"/>
                </a:solidFill>
              </a:rPr>
              <a:t>Suggestions for the betterment of the organization under crucial condition.</a:t>
            </a:r>
            <a:endParaRPr lang="en-US" dirty="0">
              <a:solidFill>
                <a:srgbClr val="00B0F0"/>
              </a:solidFill>
            </a:endParaRPr>
          </a:p>
        </p:txBody>
      </p:sp>
      <p:sp>
        <p:nvSpPr>
          <p:cNvPr id="3" name="Content Placeholder 2"/>
          <p:cNvSpPr>
            <a:spLocks noGrp="1"/>
          </p:cNvSpPr>
          <p:nvPr>
            <p:ph idx="1"/>
          </p:nvPr>
        </p:nvSpPr>
        <p:spPr>
          <a:xfrm>
            <a:off x="457200" y="1905000"/>
            <a:ext cx="8229600" cy="4221163"/>
          </a:xfrm>
        </p:spPr>
        <p:txBody>
          <a:bodyPr>
            <a:normAutofit/>
          </a:bodyPr>
          <a:lstStyle/>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r>
              <a:rPr lang="en-US" dirty="0" smtClean="0"/>
              <a:t>Presentation by CS SNEA Karnataka</a:t>
            </a:r>
            <a:endParaRPr lang="en-US"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Revenue Improvement</a:t>
            </a:r>
            <a:endParaRPr lang="en-US" dirty="0">
              <a:solidFill>
                <a:srgbClr val="00B050"/>
              </a:solidFill>
            </a:endParaRPr>
          </a:p>
        </p:txBody>
      </p:sp>
      <p:sp>
        <p:nvSpPr>
          <p:cNvPr id="3" name="Content Placeholder 2"/>
          <p:cNvSpPr>
            <a:spLocks noGrp="1"/>
          </p:cNvSpPr>
          <p:nvPr>
            <p:ph idx="1"/>
          </p:nvPr>
        </p:nvSpPr>
        <p:spPr/>
        <p:txBody>
          <a:bodyPr>
            <a:normAutofit/>
          </a:bodyPr>
          <a:lstStyle/>
          <a:p>
            <a:pPr algn="just"/>
            <a:r>
              <a:rPr lang="en-US" dirty="0" smtClean="0"/>
              <a:t>Visit by GM level officer to corporate customers will help greatly in acquisition and retention of EB.</a:t>
            </a:r>
          </a:p>
          <a:p>
            <a:pPr algn="just"/>
            <a:r>
              <a:rPr lang="en-US" dirty="0" smtClean="0"/>
              <a:t>Ring back tone should give all the plan details of mobile services which will help customer to know the latest plans and services.</a:t>
            </a:r>
            <a:endParaRPr lang="en-US" dirty="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Revenue Improvement</a:t>
            </a:r>
            <a:endParaRPr lang="en-US" dirty="0">
              <a:solidFill>
                <a:srgbClr val="00B050"/>
              </a:solidFill>
            </a:endParaRPr>
          </a:p>
        </p:txBody>
      </p:sp>
      <p:sp>
        <p:nvSpPr>
          <p:cNvPr id="3" name="Content Placeholder 2"/>
          <p:cNvSpPr>
            <a:spLocks noGrp="1"/>
          </p:cNvSpPr>
          <p:nvPr>
            <p:ph idx="1"/>
          </p:nvPr>
        </p:nvSpPr>
        <p:spPr>
          <a:xfrm>
            <a:off x="457200" y="1143000"/>
            <a:ext cx="8229600" cy="4983163"/>
          </a:xfrm>
        </p:spPr>
        <p:txBody>
          <a:bodyPr>
            <a:normAutofit/>
          </a:bodyPr>
          <a:lstStyle/>
          <a:p>
            <a:pPr algn="just"/>
            <a:r>
              <a:rPr lang="en-US" sz="2800" dirty="0" smtClean="0"/>
              <a:t>As the student community is a bigger user group of DATA , special plans for students will help to acquire more customers In our fold.</a:t>
            </a:r>
          </a:p>
          <a:p>
            <a:pPr algn="just"/>
            <a:r>
              <a:rPr lang="en-US" sz="2800" dirty="0" smtClean="0"/>
              <a:t>Wings service can be subsidized or compliment to FTTH and EB customers customers. </a:t>
            </a:r>
          </a:p>
          <a:p>
            <a:pPr algn="just"/>
            <a:r>
              <a:rPr lang="en-US" sz="2800" dirty="0" smtClean="0"/>
              <a:t>Staff may be given wallet facility which improves the collection efficiency and helps customers to pay their bill at their door step .</a:t>
            </a:r>
          </a:p>
          <a:p>
            <a:pPr algn="just"/>
            <a:r>
              <a:rPr lang="en-US" sz="2800" dirty="0" smtClean="0"/>
              <a:t>Outstanding recoveries teams has to be increased and encouraged with incentive for fast recoveries.</a:t>
            </a:r>
          </a:p>
          <a:p>
            <a:pPr algn="just"/>
            <a:endParaRPr lang="en-US" dirty="0" smtClean="0"/>
          </a:p>
          <a:p>
            <a:pPr algn="just"/>
            <a:endParaRPr lang="en-US"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Revenue Improvement</a:t>
            </a:r>
            <a:endParaRPr lang="en-US" dirty="0">
              <a:solidFill>
                <a:srgbClr val="00B050"/>
              </a:solidFill>
            </a:endParaRPr>
          </a:p>
        </p:txBody>
      </p:sp>
      <p:sp>
        <p:nvSpPr>
          <p:cNvPr id="3" name="Content Placeholder 2"/>
          <p:cNvSpPr>
            <a:spLocks noGrp="1"/>
          </p:cNvSpPr>
          <p:nvPr>
            <p:ph idx="1"/>
          </p:nvPr>
        </p:nvSpPr>
        <p:spPr>
          <a:xfrm>
            <a:off x="457200" y="1295400"/>
            <a:ext cx="8229600" cy="4953000"/>
          </a:xfrm>
        </p:spPr>
        <p:txBody>
          <a:bodyPr>
            <a:normAutofit fontScale="77500" lnSpcReduction="20000"/>
          </a:bodyPr>
          <a:lstStyle/>
          <a:p>
            <a:pPr algn="just"/>
            <a:r>
              <a:rPr lang="en-US" dirty="0" smtClean="0"/>
              <a:t>Immediate disposal of obsolete items with minimum formalities. Accounting of old stores and materials in ERP. </a:t>
            </a:r>
          </a:p>
          <a:p>
            <a:pPr algn="just">
              <a:buNone/>
            </a:pPr>
            <a:endParaRPr lang="en-US" dirty="0" smtClean="0"/>
          </a:p>
          <a:p>
            <a:pPr algn="just"/>
            <a:r>
              <a:rPr lang="en-US" dirty="0" smtClean="0"/>
              <a:t>Diversion of </a:t>
            </a:r>
            <a:r>
              <a:rPr lang="en-US" dirty="0" err="1" smtClean="0"/>
              <a:t>Wi</a:t>
            </a:r>
            <a:r>
              <a:rPr lang="en-US" dirty="0" smtClean="0"/>
              <a:t>-max to other circles where it is working.</a:t>
            </a:r>
          </a:p>
          <a:p>
            <a:pPr algn="just"/>
            <a:endParaRPr lang="en-US" dirty="0" smtClean="0"/>
          </a:p>
          <a:p>
            <a:pPr algn="just"/>
            <a:r>
              <a:rPr lang="en-US" dirty="0" smtClean="0"/>
              <a:t>Renting out of vacant staff quarters to State / Central Govt employees with limited formalities and processing time. </a:t>
            </a:r>
            <a:r>
              <a:rPr lang="en-US" dirty="0" err="1" smtClean="0"/>
              <a:t>e.g</a:t>
            </a:r>
            <a:r>
              <a:rPr lang="en-US" dirty="0" smtClean="0"/>
              <a:t> In Hubli around 48 quarters are vacant, lost the opportunity of earning 2 lakhs per month revenue.</a:t>
            </a:r>
          </a:p>
          <a:p>
            <a:pPr algn="just">
              <a:buNone/>
            </a:pPr>
            <a:endParaRPr lang="en-US" dirty="0" smtClean="0"/>
          </a:p>
          <a:p>
            <a:pPr algn="just"/>
            <a:r>
              <a:rPr lang="en-US" dirty="0" smtClean="0"/>
              <a:t>Rent realization from quarters which are allotted to DOT staff.</a:t>
            </a:r>
          </a:p>
          <a:p>
            <a:pPr algn="just"/>
            <a:r>
              <a:rPr lang="en-US" dirty="0" smtClean="0"/>
              <a:t>Conversion of vacant quarters in metro cities to IQs, which will earn money as well as will be maintained properly.</a:t>
            </a:r>
          </a:p>
          <a:p>
            <a:endParaRPr lang="en-US" dirty="0" smtClean="0"/>
          </a:p>
          <a:p>
            <a:pPr>
              <a:buNone/>
            </a:pPr>
            <a:endParaRPr lang="en-US" dirty="0"/>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Expenditure control in areas like repair and maintenance etc.</a:t>
            </a:r>
            <a:endParaRPr lang="en-US" dirty="0">
              <a:solidFill>
                <a:srgbClr val="FF0000"/>
              </a:solidFill>
            </a:endParaRPr>
          </a:p>
        </p:txBody>
      </p:sp>
      <p:sp>
        <p:nvSpPr>
          <p:cNvPr id="3" name="Content Placeholder 2"/>
          <p:cNvSpPr>
            <a:spLocks noGrp="1"/>
          </p:cNvSpPr>
          <p:nvPr>
            <p:ph idx="1"/>
          </p:nvPr>
        </p:nvSpPr>
        <p:spPr>
          <a:xfrm>
            <a:off x="457200" y="1447800"/>
            <a:ext cx="8229600" cy="4953000"/>
          </a:xfrm>
        </p:spPr>
        <p:txBody>
          <a:bodyPr>
            <a:normAutofit/>
          </a:bodyPr>
          <a:lstStyle/>
          <a:p>
            <a:pPr algn="just"/>
            <a:r>
              <a:rPr lang="en-US" sz="2400" dirty="0" smtClean="0"/>
              <a:t>Rationalization of Battery , power plants, Electric power sanction based on the present load will save lot. Space , </a:t>
            </a:r>
            <a:r>
              <a:rPr lang="en-US" sz="2400" smtClean="0"/>
              <a:t>energy audit. </a:t>
            </a:r>
            <a:endParaRPr lang="en-US" sz="2400" dirty="0" smtClean="0"/>
          </a:p>
          <a:p>
            <a:pPr algn="just"/>
            <a:r>
              <a:rPr lang="en-US" sz="2400" dirty="0" smtClean="0"/>
              <a:t>Wrong penalty claim by Electricity authority can be saved by proper regular reconciliation.</a:t>
            </a:r>
          </a:p>
          <a:p>
            <a:pPr algn="just"/>
            <a:r>
              <a:rPr lang="en-US" sz="2400" dirty="0" smtClean="0"/>
              <a:t>Installation of solar panel saves in energy Bills.</a:t>
            </a:r>
          </a:p>
          <a:p>
            <a:pPr algn="just"/>
            <a:r>
              <a:rPr lang="en-US" sz="2400" dirty="0" smtClean="0"/>
              <a:t>AMC requirement should on actual lines working rather than equipped capacity, which needs to be scrutinized properly.</a:t>
            </a:r>
            <a:r>
              <a:rPr lang="en-US" dirty="0" smtClean="0"/>
              <a:t> </a:t>
            </a:r>
            <a:r>
              <a:rPr lang="en-US" sz="1900" dirty="0" smtClean="0">
                <a:solidFill>
                  <a:srgbClr val="FF0000"/>
                </a:solidFill>
              </a:rPr>
              <a:t>Ex GSM 14.63 Cr reduced to 12.09 Cr  for X part </a:t>
            </a:r>
            <a:r>
              <a:rPr lang="en-US" sz="1900" dirty="0" err="1" smtClean="0">
                <a:solidFill>
                  <a:srgbClr val="FF0000"/>
                </a:solidFill>
              </a:rPr>
              <a:t>Eqpt</a:t>
            </a:r>
            <a:r>
              <a:rPr lang="en-US" sz="1900" dirty="0" smtClean="0">
                <a:solidFill>
                  <a:srgbClr val="FF0000"/>
                </a:solidFill>
              </a:rPr>
              <a:t>   savings 2.54 Cr  and 18 </a:t>
            </a:r>
            <a:r>
              <a:rPr lang="en-US" sz="1900" dirty="0" err="1" smtClean="0">
                <a:solidFill>
                  <a:srgbClr val="FF0000"/>
                </a:solidFill>
              </a:rPr>
              <a:t>lakhs</a:t>
            </a:r>
            <a:r>
              <a:rPr lang="en-US" sz="1900" dirty="0" smtClean="0">
                <a:solidFill>
                  <a:srgbClr val="FF0000"/>
                </a:solidFill>
              </a:rPr>
              <a:t> for Y part equipments. </a:t>
            </a:r>
            <a:r>
              <a:rPr lang="en-US" sz="1900" dirty="0" err="1" smtClean="0">
                <a:solidFill>
                  <a:srgbClr val="FF0000"/>
                </a:solidFill>
              </a:rPr>
              <a:t>Trx</a:t>
            </a:r>
            <a:r>
              <a:rPr lang="en-US" sz="1900" dirty="0" smtClean="0">
                <a:solidFill>
                  <a:srgbClr val="FF0000"/>
                </a:solidFill>
              </a:rPr>
              <a:t> units 21798 reduced to 17637 by strict scrutiny by MS wing.</a:t>
            </a:r>
          </a:p>
          <a:p>
            <a:pPr algn="just"/>
            <a:endParaRPr lang="en-US" dirty="0" smtClean="0"/>
          </a:p>
          <a:p>
            <a:endParaRPr lang="en-US" dirty="0"/>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038600"/>
            <a:ext cx="8458200" cy="2057400"/>
          </a:xfrm>
        </p:spPr>
        <p:txBody>
          <a:bodyPr>
            <a:normAutofit fontScale="90000"/>
          </a:bodyPr>
          <a:lstStyle/>
          <a:p>
            <a:pPr lvl="0" algn="just"/>
            <a:r>
              <a:rPr lang="en-US" sz="3100" dirty="0" smtClean="0"/>
              <a:t>CAFs custodian must be S&amp;M wing instead mobile service, this will help for proper collection of CAFs.</a:t>
            </a:r>
            <a:r>
              <a:rPr lang="en-US" sz="3200" dirty="0" smtClean="0"/>
              <a:t/>
            </a:r>
            <a:br>
              <a:rPr lang="en-US" sz="3200" dirty="0" smtClean="0"/>
            </a:br>
            <a:r>
              <a:rPr lang="en-US" sz="2800" b="1" dirty="0" smtClean="0">
                <a:solidFill>
                  <a:srgbClr val="FF0000"/>
                </a:solidFill>
              </a:rPr>
              <a:t>penalty paid by the BSNL for the insufficient CAF details is around Rs.2,51,91,000 for Karnataka and Rs.176 crores for entire BSNL all over India for the last four years.</a:t>
            </a:r>
            <a:endParaRPr lang="en-US" sz="3200" dirty="0">
              <a:solidFill>
                <a:srgbClr val="FF0000"/>
              </a:solidFill>
            </a:endParaRPr>
          </a:p>
        </p:txBody>
      </p:sp>
      <p:graphicFrame>
        <p:nvGraphicFramePr>
          <p:cNvPr id="6" name="Content Placeholder 5"/>
          <p:cNvGraphicFramePr>
            <a:graphicFrameLocks noGrp="1"/>
          </p:cNvGraphicFramePr>
          <p:nvPr>
            <p:ph idx="1"/>
          </p:nvPr>
        </p:nvGraphicFramePr>
        <p:xfrm>
          <a:off x="609600" y="1295400"/>
          <a:ext cx="8229600" cy="235077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l" fontAlgn="b"/>
                      <a:r>
                        <a:rPr lang="en-US" sz="1800" b="0" i="0" u="none" strike="noStrike" dirty="0">
                          <a:solidFill>
                            <a:srgbClr val="000000"/>
                          </a:solidFill>
                          <a:latin typeface="Calibri"/>
                        </a:rPr>
                        <a:t>Section </a:t>
                      </a:r>
                    </a:p>
                  </a:txBody>
                  <a:tcPr marL="9525" marR="9525" marT="9525" marB="0" anchor="b"/>
                </a:tc>
                <a:tc>
                  <a:txBody>
                    <a:bodyPr/>
                    <a:lstStyle/>
                    <a:p>
                      <a:pPr algn="ctr" fontAlgn="b"/>
                      <a:r>
                        <a:rPr lang="en-US" sz="1800" b="0" i="0" u="none" strike="noStrike" dirty="0" smtClean="0">
                          <a:solidFill>
                            <a:srgbClr val="000000"/>
                          </a:solidFill>
                          <a:latin typeface="Calibri"/>
                        </a:rPr>
                        <a:t>Power plant</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Battery</a:t>
                      </a:r>
                    </a:p>
                  </a:txBody>
                  <a:tcPr marL="9525" marR="9525" marT="9525" marB="0" anchor="b"/>
                </a:tc>
                <a:tc>
                  <a:txBody>
                    <a:bodyPr/>
                    <a:lstStyle/>
                    <a:p>
                      <a:pPr algn="ctr" fontAlgn="b"/>
                      <a:r>
                        <a:rPr lang="en-US" sz="1800" b="0" i="0" u="none" strike="noStrike" dirty="0">
                          <a:solidFill>
                            <a:srgbClr val="000000"/>
                          </a:solidFill>
                          <a:latin typeface="Calibri"/>
                        </a:rPr>
                        <a:t>Load</a:t>
                      </a:r>
                    </a:p>
                  </a:txBody>
                  <a:tcPr marL="9525" marR="9525" marT="9525" marB="0" anchor="b"/>
                </a:tc>
                <a:tc>
                  <a:txBody>
                    <a:bodyPr/>
                    <a:lstStyle/>
                    <a:p>
                      <a:pPr algn="ctr" fontAlgn="b"/>
                      <a:r>
                        <a:rPr lang="en-US" sz="1800" b="0" i="0" u="none" strike="noStrike" dirty="0">
                          <a:solidFill>
                            <a:srgbClr val="000000"/>
                          </a:solidFill>
                          <a:latin typeface="Calibri"/>
                        </a:rPr>
                        <a:t>Bty load</a:t>
                      </a:r>
                    </a:p>
                  </a:txBody>
                  <a:tcPr marL="9525" marR="9525" marT="9525" marB="0" anchor="b"/>
                </a:tc>
                <a:tc>
                  <a:txBody>
                    <a:bodyPr/>
                    <a:lstStyle/>
                    <a:p>
                      <a:pPr algn="l" fontAlgn="b"/>
                      <a:r>
                        <a:rPr lang="en-US" sz="1600" b="0" i="0" u="none" strike="noStrike">
                          <a:solidFill>
                            <a:srgbClr val="000000"/>
                          </a:solidFill>
                          <a:latin typeface="Calibri"/>
                        </a:rPr>
                        <a:t>Savings of Contract demand </a:t>
                      </a:r>
                    </a:p>
                  </a:txBody>
                  <a:tcPr marL="9525" marR="9525" marT="9525" marB="0" anchor="b"/>
                </a:tc>
              </a:tr>
              <a:tr h="370840">
                <a:tc>
                  <a:txBody>
                    <a:bodyPr/>
                    <a:lstStyle/>
                    <a:p>
                      <a:pPr algn="l" fontAlgn="b"/>
                      <a:r>
                        <a:rPr lang="en-US" sz="1600" b="0" i="0" u="none" strike="noStrike" dirty="0">
                          <a:solidFill>
                            <a:srgbClr val="000000"/>
                          </a:solidFill>
                          <a:latin typeface="Calibri"/>
                        </a:rPr>
                        <a:t>Mobile Section</a:t>
                      </a:r>
                    </a:p>
                  </a:txBody>
                  <a:tcPr marL="9525" marR="9525" marT="9525" marB="0" anchor="b">
                    <a:solidFill>
                      <a:srgbClr val="FF0000"/>
                    </a:solidFill>
                  </a:tcPr>
                </a:tc>
                <a:tc>
                  <a:txBody>
                    <a:bodyPr/>
                    <a:lstStyle/>
                    <a:p>
                      <a:pPr algn="ctr" fontAlgn="b"/>
                      <a:r>
                        <a:rPr lang="en-US" sz="1600" b="0" i="0" u="none" strike="noStrike" dirty="0">
                          <a:solidFill>
                            <a:srgbClr val="000000"/>
                          </a:solidFill>
                          <a:latin typeface="Calibri"/>
                        </a:rPr>
                        <a:t>2000 A</a:t>
                      </a:r>
                    </a:p>
                  </a:txBody>
                  <a:tcPr marL="9525" marR="9525" marT="9525" marB="0" anchor="b">
                    <a:solidFill>
                      <a:srgbClr val="FF0000"/>
                    </a:solidFill>
                  </a:tcPr>
                </a:tc>
                <a:tc>
                  <a:txBody>
                    <a:bodyPr/>
                    <a:lstStyle/>
                    <a:p>
                      <a:pPr algn="ctr" fontAlgn="b"/>
                      <a:r>
                        <a:rPr lang="en-US" sz="1600" b="0" i="0" u="none" strike="noStrike" dirty="0">
                          <a:solidFill>
                            <a:srgbClr val="000000"/>
                          </a:solidFill>
                          <a:latin typeface="Calibri"/>
                        </a:rPr>
                        <a:t>3000 AH x2</a:t>
                      </a:r>
                    </a:p>
                  </a:txBody>
                  <a:tcPr marL="9525" marR="9525" marT="9525" marB="0" anchor="b">
                    <a:solidFill>
                      <a:srgbClr val="FF0000"/>
                    </a:solidFill>
                  </a:tcPr>
                </a:tc>
                <a:tc>
                  <a:txBody>
                    <a:bodyPr/>
                    <a:lstStyle/>
                    <a:p>
                      <a:pPr algn="ctr" fontAlgn="b"/>
                      <a:r>
                        <a:rPr lang="en-US" sz="1600" b="0" i="0" u="none" strike="noStrike" dirty="0">
                          <a:solidFill>
                            <a:srgbClr val="000000"/>
                          </a:solidFill>
                          <a:latin typeface="Calibri"/>
                        </a:rPr>
                        <a:t>300 amps</a:t>
                      </a:r>
                    </a:p>
                  </a:txBody>
                  <a:tcPr marL="9525" marR="9525" marT="9525" marB="0" anchor="b">
                    <a:solidFill>
                      <a:srgbClr val="FF0000"/>
                    </a:solidFill>
                  </a:tcPr>
                </a:tc>
                <a:tc>
                  <a:txBody>
                    <a:bodyPr/>
                    <a:lstStyle/>
                    <a:p>
                      <a:pPr algn="ctr" fontAlgn="b"/>
                      <a:r>
                        <a:rPr lang="en-US" sz="1600" b="0" i="0" u="none" strike="noStrike" dirty="0">
                          <a:solidFill>
                            <a:srgbClr val="000000"/>
                          </a:solidFill>
                          <a:latin typeface="Calibri"/>
                        </a:rPr>
                        <a:t>600 amps</a:t>
                      </a:r>
                    </a:p>
                  </a:txBody>
                  <a:tcPr marL="9525" marR="9525" marT="9525" marB="0" anchor="b">
                    <a:solidFill>
                      <a:srgbClr val="FF0000"/>
                    </a:solidFill>
                  </a:tcPr>
                </a:tc>
                <a:tc>
                  <a:txBody>
                    <a:bodyPr/>
                    <a:lstStyle/>
                    <a:p>
                      <a:pPr algn="ctr" fontAlgn="b"/>
                      <a:r>
                        <a:rPr lang="en-US" sz="1600" b="0" i="0" u="none" strike="noStrike" dirty="0">
                          <a:solidFill>
                            <a:srgbClr val="000000"/>
                          </a:solidFill>
                          <a:latin typeface="Calibri"/>
                        </a:rPr>
                        <a:t>32 </a:t>
                      </a:r>
                      <a:r>
                        <a:rPr lang="en-US" sz="1600" b="0" i="0" u="none" strike="noStrike" dirty="0" err="1">
                          <a:solidFill>
                            <a:srgbClr val="000000"/>
                          </a:solidFill>
                          <a:latin typeface="Calibri"/>
                        </a:rPr>
                        <a:t>Kw</a:t>
                      </a:r>
                      <a:endParaRPr lang="en-US" sz="1600" b="0" i="0" u="none" strike="noStrike" dirty="0">
                        <a:solidFill>
                          <a:srgbClr val="000000"/>
                        </a:solidFill>
                        <a:latin typeface="Calibri"/>
                      </a:endParaRPr>
                    </a:p>
                  </a:txBody>
                  <a:tcPr marL="9525" marR="9525" marT="9525" marB="0" anchor="b">
                    <a:solidFill>
                      <a:srgbClr val="92D050"/>
                    </a:solidFill>
                  </a:tcPr>
                </a:tc>
              </a:tr>
              <a:tr h="370840">
                <a:tc>
                  <a:txBody>
                    <a:bodyPr/>
                    <a:lstStyle/>
                    <a:p>
                      <a:pPr algn="l" fontAlgn="b"/>
                      <a:r>
                        <a:rPr lang="en-US" sz="1600" b="0" i="0" u="none" strike="noStrike">
                          <a:solidFill>
                            <a:srgbClr val="000000"/>
                          </a:solidFill>
                          <a:latin typeface="Calibri"/>
                        </a:rPr>
                        <a:t>Main Exge</a:t>
                      </a:r>
                    </a:p>
                  </a:txBody>
                  <a:tcPr marL="9525" marR="9525" marT="9525" marB="0" anchor="b"/>
                </a:tc>
                <a:tc>
                  <a:txBody>
                    <a:bodyPr/>
                    <a:lstStyle/>
                    <a:p>
                      <a:pPr algn="ctr" fontAlgn="b"/>
                      <a:r>
                        <a:rPr lang="en-US" sz="1600" b="0" i="0" u="none" strike="noStrike">
                          <a:solidFill>
                            <a:srgbClr val="000000"/>
                          </a:solidFill>
                          <a:latin typeface="Calibri"/>
                        </a:rPr>
                        <a:t>2400 A</a:t>
                      </a:r>
                    </a:p>
                  </a:txBody>
                  <a:tcPr marL="9525" marR="9525" marT="9525" marB="0" anchor="b"/>
                </a:tc>
                <a:tc>
                  <a:txBody>
                    <a:bodyPr/>
                    <a:lstStyle/>
                    <a:p>
                      <a:pPr algn="ctr" fontAlgn="b"/>
                      <a:r>
                        <a:rPr lang="en-US" sz="1600" b="0" i="0" u="none" strike="noStrike">
                          <a:solidFill>
                            <a:srgbClr val="000000"/>
                          </a:solidFill>
                          <a:latin typeface="Calibri"/>
                        </a:rPr>
                        <a:t>4000 AH x 2</a:t>
                      </a:r>
                    </a:p>
                  </a:txBody>
                  <a:tcPr marL="9525" marR="9525" marT="9525" marB="0" anchor="b"/>
                </a:tc>
                <a:tc>
                  <a:txBody>
                    <a:bodyPr/>
                    <a:lstStyle/>
                    <a:p>
                      <a:pPr algn="ctr" fontAlgn="b"/>
                      <a:r>
                        <a:rPr lang="en-US" sz="1600" b="0" i="0" u="none" strike="noStrike">
                          <a:solidFill>
                            <a:srgbClr val="000000"/>
                          </a:solidFill>
                          <a:latin typeface="Calibri"/>
                        </a:rPr>
                        <a:t>870 amps</a:t>
                      </a:r>
                    </a:p>
                  </a:txBody>
                  <a:tcPr marL="9525" marR="9525" marT="9525" marB="0" anchor="b"/>
                </a:tc>
                <a:tc>
                  <a:txBody>
                    <a:bodyPr/>
                    <a:lstStyle/>
                    <a:p>
                      <a:pPr algn="ctr" fontAlgn="b"/>
                      <a:r>
                        <a:rPr lang="en-US" sz="1600" b="0" i="0" u="none" strike="noStrike" dirty="0">
                          <a:solidFill>
                            <a:srgbClr val="000000"/>
                          </a:solidFill>
                          <a:latin typeface="Calibri"/>
                        </a:rPr>
                        <a:t>800 amps</a:t>
                      </a:r>
                    </a:p>
                  </a:txBody>
                  <a:tcPr marL="9525" marR="9525" marT="9525" marB="0" anchor="b"/>
                </a:tc>
                <a:tc>
                  <a:txBody>
                    <a:bodyPr/>
                    <a:lstStyle/>
                    <a:p>
                      <a:pPr algn="l" fontAlgn="b"/>
                      <a:r>
                        <a:rPr lang="en-US" sz="1600" b="0" i="0" u="none" strike="noStrike">
                          <a:solidFill>
                            <a:srgbClr val="000000"/>
                          </a:solidFill>
                          <a:latin typeface="Calibri"/>
                        </a:rPr>
                        <a:t> </a:t>
                      </a:r>
                    </a:p>
                  </a:txBody>
                  <a:tcPr marL="9525" marR="9525" marT="9525" marB="0" anchor="b"/>
                </a:tc>
              </a:tr>
              <a:tr h="370840">
                <a:tc>
                  <a:txBody>
                    <a:bodyPr/>
                    <a:lstStyle/>
                    <a:p>
                      <a:pPr algn="l" fontAlgn="b"/>
                      <a:r>
                        <a:rPr lang="en-US" sz="1600" b="0" i="0" u="none" strike="noStrike">
                          <a:solidFill>
                            <a:srgbClr val="000000"/>
                          </a:solidFill>
                          <a:latin typeface="Calibri"/>
                        </a:rPr>
                        <a:t>STR</a:t>
                      </a:r>
                    </a:p>
                  </a:txBody>
                  <a:tcPr marL="9525" marR="9525" marT="9525" marB="0" anchor="b"/>
                </a:tc>
                <a:tc>
                  <a:txBody>
                    <a:bodyPr/>
                    <a:lstStyle/>
                    <a:p>
                      <a:pPr algn="ctr" fontAlgn="b"/>
                      <a:r>
                        <a:rPr lang="en-US" sz="1600" b="0" i="0" u="none" strike="noStrike" dirty="0">
                          <a:solidFill>
                            <a:srgbClr val="000000"/>
                          </a:solidFill>
                          <a:latin typeface="Calibri"/>
                        </a:rPr>
                        <a:t>500 A</a:t>
                      </a:r>
                    </a:p>
                  </a:txBody>
                  <a:tcPr marL="9525" marR="9525" marT="9525" marB="0" anchor="b"/>
                </a:tc>
                <a:tc>
                  <a:txBody>
                    <a:bodyPr/>
                    <a:lstStyle/>
                    <a:p>
                      <a:pPr algn="ctr" fontAlgn="b"/>
                      <a:r>
                        <a:rPr lang="en-US" sz="1600" b="0" i="0" u="none" strike="noStrike">
                          <a:solidFill>
                            <a:srgbClr val="000000"/>
                          </a:solidFill>
                          <a:latin typeface="Calibri"/>
                        </a:rPr>
                        <a:t>2500 AH x 2</a:t>
                      </a:r>
                    </a:p>
                  </a:txBody>
                  <a:tcPr marL="9525" marR="9525" marT="9525" marB="0" anchor="b"/>
                </a:tc>
                <a:tc>
                  <a:txBody>
                    <a:bodyPr/>
                    <a:lstStyle/>
                    <a:p>
                      <a:pPr algn="ctr" fontAlgn="b"/>
                      <a:r>
                        <a:rPr lang="en-US" sz="1600" b="0" i="0" u="none" strike="noStrike">
                          <a:solidFill>
                            <a:srgbClr val="000000"/>
                          </a:solidFill>
                          <a:latin typeface="Calibri"/>
                        </a:rPr>
                        <a:t>280 amps</a:t>
                      </a:r>
                    </a:p>
                  </a:txBody>
                  <a:tcPr marL="9525" marR="9525" marT="9525" marB="0" anchor="b"/>
                </a:tc>
                <a:tc>
                  <a:txBody>
                    <a:bodyPr/>
                    <a:lstStyle/>
                    <a:p>
                      <a:pPr algn="ctr" fontAlgn="b"/>
                      <a:r>
                        <a:rPr lang="en-US" sz="1600" b="0" i="0" u="none" strike="noStrike" dirty="0">
                          <a:solidFill>
                            <a:srgbClr val="000000"/>
                          </a:solidFill>
                          <a:latin typeface="Calibri"/>
                        </a:rPr>
                        <a:t>250 shared on above </a:t>
                      </a:r>
                    </a:p>
                  </a:txBody>
                  <a:tcPr marL="9525" marR="9525" marT="9525" marB="0" anchor="b"/>
                </a:tc>
                <a:tc>
                  <a:txBody>
                    <a:bodyPr/>
                    <a:lstStyle/>
                    <a:p>
                      <a:pPr algn="l" fontAlgn="b"/>
                      <a:r>
                        <a:rPr lang="en-US" sz="1600" b="0" i="0" u="none" strike="noStrike">
                          <a:solidFill>
                            <a:srgbClr val="000000"/>
                          </a:solidFill>
                          <a:latin typeface="Calibri"/>
                        </a:rPr>
                        <a:t> </a:t>
                      </a:r>
                    </a:p>
                  </a:txBody>
                  <a:tcPr marL="9525" marR="9525" marT="9525" marB="0" anchor="b"/>
                </a:tc>
              </a:tr>
              <a:tr h="370840">
                <a:tc>
                  <a:txBody>
                    <a:bodyPr/>
                    <a:lstStyle/>
                    <a:p>
                      <a:pPr algn="l" fontAlgn="b"/>
                      <a:r>
                        <a:rPr lang="en-US" sz="1600" b="0" i="0" u="none" strike="noStrike">
                          <a:solidFill>
                            <a:srgbClr val="000000"/>
                          </a:solidFill>
                          <a:latin typeface="Calibri"/>
                        </a:rPr>
                        <a:t> </a:t>
                      </a:r>
                    </a:p>
                  </a:txBody>
                  <a:tcPr marL="9525" marR="9525" marT="9525" marB="0" anchor="b"/>
                </a:tc>
                <a:tc>
                  <a:txBody>
                    <a:bodyPr/>
                    <a:lstStyle/>
                    <a:p>
                      <a:pPr algn="ctr" fontAlgn="b"/>
                      <a:r>
                        <a:rPr lang="en-US" sz="1600" b="0" i="0" u="none" strike="noStrike">
                          <a:solidFill>
                            <a:srgbClr val="000000"/>
                          </a:solidFill>
                          <a:latin typeface="Calibri"/>
                        </a:rPr>
                        <a:t> </a:t>
                      </a:r>
                    </a:p>
                  </a:txBody>
                  <a:tcPr marL="9525" marR="9525" marT="9525" marB="0" anchor="b"/>
                </a:tc>
                <a:tc>
                  <a:txBody>
                    <a:bodyPr/>
                    <a:lstStyle/>
                    <a:p>
                      <a:pPr algn="ctr" fontAlgn="b"/>
                      <a:r>
                        <a:rPr lang="en-US" sz="1600" b="0" i="0" u="none" strike="noStrike" dirty="0">
                          <a:solidFill>
                            <a:srgbClr val="000000"/>
                          </a:solidFill>
                          <a:latin typeface="Calibri"/>
                        </a:rPr>
                        <a:t> </a:t>
                      </a:r>
                    </a:p>
                  </a:txBody>
                  <a:tcPr marL="9525" marR="9525" marT="9525" marB="0" anchor="b"/>
                </a:tc>
                <a:tc>
                  <a:txBody>
                    <a:bodyPr/>
                    <a:lstStyle/>
                    <a:p>
                      <a:pPr algn="ctr" fontAlgn="b"/>
                      <a:r>
                        <a:rPr lang="en-US" sz="1600" b="0" i="0" u="none" strike="noStrike">
                          <a:solidFill>
                            <a:srgbClr val="000000"/>
                          </a:solidFill>
                          <a:latin typeface="Calibri"/>
                        </a:rPr>
                        <a:t>1450 amps</a:t>
                      </a:r>
                    </a:p>
                  </a:txBody>
                  <a:tcPr marL="9525" marR="9525" marT="9525" marB="0" anchor="b"/>
                </a:tc>
                <a:tc>
                  <a:txBody>
                    <a:bodyPr/>
                    <a:lstStyle/>
                    <a:p>
                      <a:pPr algn="ctr" fontAlgn="b"/>
                      <a:r>
                        <a:rPr lang="en-US" sz="1600" b="0" i="0" u="none" strike="noStrike" dirty="0">
                          <a:solidFill>
                            <a:srgbClr val="000000"/>
                          </a:solidFill>
                          <a:latin typeface="Calibri"/>
                        </a:rPr>
                        <a:t>1650 amps</a:t>
                      </a:r>
                    </a:p>
                  </a:txBody>
                  <a:tcPr marL="9525" marR="9525" marT="9525" marB="0" anchor="b"/>
                </a:tc>
                <a:tc>
                  <a:txBody>
                    <a:bodyPr/>
                    <a:lstStyle/>
                    <a:p>
                      <a:pPr algn="l" fontAlgn="b"/>
                      <a:r>
                        <a:rPr lang="en-US" sz="1600" b="0" i="0" u="none" strike="noStrike" dirty="0">
                          <a:solidFill>
                            <a:srgbClr val="000000"/>
                          </a:solidFill>
                          <a:latin typeface="Calibri"/>
                        </a:rPr>
                        <a:t> </a:t>
                      </a:r>
                    </a:p>
                  </a:txBody>
                  <a:tcPr marL="9525" marR="9525" marT="9525" marB="0" anchor="b"/>
                </a:tc>
              </a:tr>
            </a:tbl>
          </a:graphicData>
        </a:graphic>
      </p:graphicFrame>
      <p:sp>
        <p:nvSpPr>
          <p:cNvPr id="4" name="Title 1"/>
          <p:cNvSpPr txBox="1">
            <a:spLocks/>
          </p:cNvSpPr>
          <p:nvPr/>
        </p:nvSpPr>
        <p:spPr>
          <a:xfrm>
            <a:off x="609600" y="427038"/>
            <a:ext cx="8229600" cy="715962"/>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Details of the load</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Expenditure control in areas like repair and maintenance etc.</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Efforts for claiming the damage charges by government projects will ease us from R&amp;M charges on our damaged cables. </a:t>
            </a:r>
            <a:r>
              <a:rPr lang="en-US" dirty="0" err="1" smtClean="0"/>
              <a:t>e.g</a:t>
            </a:r>
            <a:r>
              <a:rPr lang="en-US" dirty="0" smtClean="0"/>
              <a:t> NHAI</a:t>
            </a:r>
          </a:p>
          <a:p>
            <a:pPr algn="just"/>
            <a:r>
              <a:rPr lang="en-US" dirty="0" smtClean="0"/>
              <a:t>Encouraging to switch over to CGHS or group medical insurance from existing BSNL MRS.</a:t>
            </a:r>
          </a:p>
          <a:p>
            <a:pPr algn="just"/>
            <a:r>
              <a:rPr lang="en-US" dirty="0" smtClean="0"/>
              <a:t> Reducing the multiple store locations to utilize the free space for renting and save the security payments.</a:t>
            </a:r>
          </a:p>
          <a:p>
            <a:pPr algn="just"/>
            <a:r>
              <a:rPr lang="en-US" dirty="0" smtClean="0"/>
              <a:t>Immediate implementation of “Go Green” to all service numbers by default.</a:t>
            </a:r>
          </a:p>
          <a:p>
            <a:endParaRPr lang="en-US" dirty="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solidFill>
                  <a:srgbClr val="FF0000"/>
                </a:solidFill>
              </a:rPr>
              <a:t>Expenditure </a:t>
            </a:r>
            <a:r>
              <a:rPr lang="en-US" dirty="0" smtClean="0">
                <a:solidFill>
                  <a:srgbClr val="FF0000"/>
                </a:solidFill>
              </a:rPr>
              <a:t>control in Electrical </a:t>
            </a:r>
            <a:endParaRPr lang="en-US" dirty="0"/>
          </a:p>
        </p:txBody>
      </p:sp>
      <p:graphicFrame>
        <p:nvGraphicFramePr>
          <p:cNvPr id="4" name="Content Placeholder 3"/>
          <p:cNvGraphicFramePr>
            <a:graphicFrameLocks noGrp="1"/>
          </p:cNvGraphicFramePr>
          <p:nvPr>
            <p:ph idx="1"/>
          </p:nvPr>
        </p:nvGraphicFramePr>
        <p:xfrm>
          <a:off x="533400" y="1219200"/>
          <a:ext cx="8229600" cy="5307965"/>
        </p:xfrm>
        <a:graphic>
          <a:graphicData uri="http://schemas.openxmlformats.org/drawingml/2006/table">
            <a:tbl>
              <a:tblPr firstRow="1" bandRow="1">
                <a:tableStyleId>{5C22544A-7EE6-4342-B048-85BDC9FD1C3A}</a:tableStyleId>
              </a:tblPr>
              <a:tblGrid>
                <a:gridCol w="533400"/>
                <a:gridCol w="1600200"/>
                <a:gridCol w="6096000"/>
              </a:tblGrid>
              <a:tr h="370840">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pPr algn="ctr" fontAlgn="ctr"/>
                      <a:r>
                        <a:rPr lang="en-US" sz="1400" b="0" i="0" u="none" strike="noStrike" dirty="0">
                          <a:solidFill>
                            <a:srgbClr val="000000"/>
                          </a:solidFill>
                          <a:latin typeface="Calibri"/>
                        </a:rPr>
                        <a:t>1</a:t>
                      </a:r>
                    </a:p>
                  </a:txBody>
                  <a:tcPr marL="9525" marR="9525" marT="9525" marB="0" anchor="ctr"/>
                </a:tc>
                <a:tc>
                  <a:txBody>
                    <a:bodyPr/>
                    <a:lstStyle/>
                    <a:p>
                      <a:pPr algn="l" fontAlgn="ctr"/>
                      <a:r>
                        <a:rPr lang="en-US" sz="1400" b="0" i="0" u="none" strike="noStrike" dirty="0">
                          <a:solidFill>
                            <a:srgbClr val="000000"/>
                          </a:solidFill>
                          <a:latin typeface="Calibri"/>
                        </a:rPr>
                        <a:t>ESCOM's Contract Demand (EB Load Reduction)</a:t>
                      </a:r>
                    </a:p>
                  </a:txBody>
                  <a:tcPr marL="9525" marR="9525" marT="9525" marB="0" anchor="ctr"/>
                </a:tc>
                <a:tc>
                  <a:txBody>
                    <a:bodyPr/>
                    <a:lstStyle/>
                    <a:p>
                      <a:pPr algn="l" fontAlgn="t"/>
                      <a:r>
                        <a:rPr lang="en-US" sz="1400" b="0" i="0" u="none" strike="noStrike" dirty="0">
                          <a:solidFill>
                            <a:srgbClr val="000000"/>
                          </a:solidFill>
                          <a:latin typeface="Calibri"/>
                        </a:rPr>
                        <a:t>Revised Load application, Completion Report, Drawing etc., will prepare by  the Electrical Wing, Concerned Exchange in charge has to coordinate with the ESCOM's to obtain the Load reduction sanction memo. </a:t>
                      </a:r>
                    </a:p>
                  </a:txBody>
                  <a:tcPr marL="9525" marR="9525" marT="9525" marB="0"/>
                </a:tc>
              </a:tr>
              <a:tr h="370840">
                <a:tc>
                  <a:txBody>
                    <a:bodyPr/>
                    <a:lstStyle/>
                    <a:p>
                      <a:pPr algn="ctr" fontAlgn="b"/>
                      <a:r>
                        <a:rPr lang="en-US" sz="1400" b="0" i="0" u="none" strike="noStrike">
                          <a:solidFill>
                            <a:srgbClr val="000000"/>
                          </a:solidFill>
                          <a:latin typeface="Calibri"/>
                        </a:rPr>
                        <a:t>2</a:t>
                      </a:r>
                    </a:p>
                  </a:txBody>
                  <a:tcPr marL="9525" marR="9525" marT="9525" marB="0" anchor="b"/>
                </a:tc>
                <a:tc>
                  <a:txBody>
                    <a:bodyPr/>
                    <a:lstStyle/>
                    <a:p>
                      <a:pPr algn="l" fontAlgn="ctr"/>
                      <a:r>
                        <a:rPr lang="en-US" sz="1400" b="0" i="0" u="none" strike="noStrike">
                          <a:solidFill>
                            <a:srgbClr val="000000"/>
                          </a:solidFill>
                          <a:latin typeface="Calibri"/>
                        </a:rPr>
                        <a:t>Replacement of Split AC units</a:t>
                      </a:r>
                    </a:p>
                  </a:txBody>
                  <a:tcPr marL="9525" marR="9525" marT="9525" marB="0" anchor="ctr"/>
                </a:tc>
                <a:tc>
                  <a:txBody>
                    <a:bodyPr/>
                    <a:lstStyle/>
                    <a:p>
                      <a:pPr algn="l" fontAlgn="t"/>
                      <a:r>
                        <a:rPr lang="en-US" sz="1400" b="0" i="0" u="none" strike="noStrike" dirty="0">
                          <a:solidFill>
                            <a:srgbClr val="000000"/>
                          </a:solidFill>
                          <a:latin typeface="Calibri"/>
                        </a:rPr>
                        <a:t>Exhaust Fan  can be provided to reduce the Energy Expenditure.</a:t>
                      </a:r>
                    </a:p>
                  </a:txBody>
                  <a:tcPr marL="9525" marR="9525" marT="9525" marB="0"/>
                </a:tc>
              </a:tr>
              <a:tr h="370840">
                <a:tc>
                  <a:txBody>
                    <a:bodyPr/>
                    <a:lstStyle/>
                    <a:p>
                      <a:pPr algn="ctr" fontAlgn="b"/>
                      <a:r>
                        <a:rPr lang="en-US" sz="1400" b="0" i="0" u="none" strike="noStrike">
                          <a:solidFill>
                            <a:srgbClr val="000000"/>
                          </a:solidFill>
                          <a:latin typeface="Calibri"/>
                        </a:rPr>
                        <a:t>3</a:t>
                      </a:r>
                    </a:p>
                  </a:txBody>
                  <a:tcPr marL="9525" marR="9525" marT="9525" marB="0" anchor="b"/>
                </a:tc>
                <a:tc>
                  <a:txBody>
                    <a:bodyPr/>
                    <a:lstStyle/>
                    <a:p>
                      <a:pPr algn="l" fontAlgn="ctr"/>
                      <a:r>
                        <a:rPr lang="en-US" sz="1400" b="0" i="0" u="none" strike="noStrike">
                          <a:solidFill>
                            <a:srgbClr val="000000"/>
                          </a:solidFill>
                          <a:latin typeface="Calibri"/>
                        </a:rPr>
                        <a:t>Replacement of Package AC plant</a:t>
                      </a:r>
                    </a:p>
                  </a:txBody>
                  <a:tcPr marL="9525" marR="9525" marT="9525" marB="0" anchor="ctr"/>
                </a:tc>
                <a:tc>
                  <a:txBody>
                    <a:bodyPr/>
                    <a:lstStyle/>
                    <a:p>
                      <a:pPr algn="l" fontAlgn="t"/>
                      <a:r>
                        <a:rPr lang="en-US" sz="1400" b="0" i="0" u="none" strike="noStrike" dirty="0">
                          <a:solidFill>
                            <a:srgbClr val="000000"/>
                          </a:solidFill>
                          <a:latin typeface="Calibri"/>
                        </a:rPr>
                        <a:t>in RSU /RLU Exchanges Package AC can be replaced with Split AC to reduce the Energy Expenditure</a:t>
                      </a:r>
                    </a:p>
                  </a:txBody>
                  <a:tcPr marL="9525" marR="9525" marT="9525" marB="0"/>
                </a:tc>
              </a:tr>
              <a:tr h="370840">
                <a:tc>
                  <a:txBody>
                    <a:bodyPr/>
                    <a:lstStyle/>
                    <a:p>
                      <a:pPr algn="ctr" fontAlgn="b"/>
                      <a:r>
                        <a:rPr lang="en-US" sz="1400" b="0" i="0" u="none" strike="noStrike">
                          <a:solidFill>
                            <a:srgbClr val="000000"/>
                          </a:solidFill>
                          <a:latin typeface="Calibri"/>
                        </a:rPr>
                        <a:t>4</a:t>
                      </a:r>
                    </a:p>
                  </a:txBody>
                  <a:tcPr marL="9525" marR="9525" marT="9525" marB="0" anchor="b"/>
                </a:tc>
                <a:tc>
                  <a:txBody>
                    <a:bodyPr/>
                    <a:lstStyle/>
                    <a:p>
                      <a:pPr algn="l" fontAlgn="ctr"/>
                      <a:r>
                        <a:rPr lang="en-US" sz="1400" b="0" i="0" u="none" strike="noStrike">
                          <a:solidFill>
                            <a:srgbClr val="000000"/>
                          </a:solidFill>
                          <a:latin typeface="Calibri"/>
                        </a:rPr>
                        <a:t>Clubbing of Battery &amp; power plant</a:t>
                      </a:r>
                    </a:p>
                  </a:txBody>
                  <a:tcPr marL="9525" marR="9525" marT="9525" marB="0" anchor="ctr"/>
                </a:tc>
                <a:tc>
                  <a:txBody>
                    <a:bodyPr/>
                    <a:lstStyle/>
                    <a:p>
                      <a:pPr algn="l" fontAlgn="t"/>
                      <a:r>
                        <a:rPr lang="en-US" sz="1400" b="0" i="0" u="none" strike="noStrike" dirty="0">
                          <a:solidFill>
                            <a:srgbClr val="000000"/>
                          </a:solidFill>
                          <a:latin typeface="Calibri"/>
                        </a:rPr>
                        <a:t>Where ever multiple battery &amp; power plant are exist in the same TE Building can be clubbed made One Batter &amp; Power plant to reduce the Energy expenditure, CMC /AMC Expenditure,  </a:t>
                      </a:r>
                    </a:p>
                  </a:txBody>
                  <a:tcPr marL="9525" marR="9525" marT="9525" marB="0"/>
                </a:tc>
              </a:tr>
              <a:tr h="370840">
                <a:tc>
                  <a:txBody>
                    <a:bodyPr/>
                    <a:lstStyle/>
                    <a:p>
                      <a:pPr algn="ctr" fontAlgn="b"/>
                      <a:r>
                        <a:rPr lang="en-US" sz="1400" b="0" i="0" u="none" strike="noStrike">
                          <a:solidFill>
                            <a:srgbClr val="000000"/>
                          </a:solidFill>
                          <a:latin typeface="Calibri"/>
                        </a:rPr>
                        <a:t>5</a:t>
                      </a:r>
                    </a:p>
                  </a:txBody>
                  <a:tcPr marL="9525" marR="9525" marT="9525" marB="0" anchor="b"/>
                </a:tc>
                <a:tc>
                  <a:txBody>
                    <a:bodyPr/>
                    <a:lstStyle/>
                    <a:p>
                      <a:pPr algn="l" fontAlgn="ctr"/>
                      <a:r>
                        <a:rPr lang="en-US" sz="1400" b="0" i="0" u="none" strike="noStrike">
                          <a:solidFill>
                            <a:srgbClr val="000000"/>
                          </a:solidFill>
                          <a:latin typeface="Calibri"/>
                        </a:rPr>
                        <a:t>UPS </a:t>
                      </a:r>
                    </a:p>
                  </a:txBody>
                  <a:tcPr marL="9525" marR="9525" marT="9525" marB="0" anchor="ctr"/>
                </a:tc>
                <a:tc>
                  <a:txBody>
                    <a:bodyPr/>
                    <a:lstStyle/>
                    <a:p>
                      <a:pPr algn="l" fontAlgn="t"/>
                      <a:r>
                        <a:rPr lang="en-US" sz="1400" b="0" i="0" u="none" strike="noStrike" dirty="0">
                          <a:solidFill>
                            <a:srgbClr val="000000"/>
                          </a:solidFill>
                          <a:latin typeface="Calibri"/>
                        </a:rPr>
                        <a:t>Where ever UPS units are exist in the same TE Building can be clubbed made One UPS to reduce the Energy expenditure, CMC /AMC Expenditure,  </a:t>
                      </a:r>
                    </a:p>
                  </a:txBody>
                  <a:tcPr marL="9525" marR="9525" marT="9525" marB="0"/>
                </a:tc>
              </a:tr>
              <a:tr h="370840">
                <a:tc>
                  <a:txBody>
                    <a:bodyPr/>
                    <a:lstStyle/>
                    <a:p>
                      <a:pPr algn="ctr" fontAlgn="b"/>
                      <a:r>
                        <a:rPr lang="en-US" sz="1400" b="0" i="0" u="none" strike="noStrike">
                          <a:solidFill>
                            <a:srgbClr val="000000"/>
                          </a:solidFill>
                          <a:latin typeface="Calibri"/>
                        </a:rPr>
                        <a:t>6</a:t>
                      </a:r>
                    </a:p>
                  </a:txBody>
                  <a:tcPr marL="9525" marR="9525" marT="9525" marB="0" anchor="b"/>
                </a:tc>
                <a:tc>
                  <a:txBody>
                    <a:bodyPr/>
                    <a:lstStyle/>
                    <a:p>
                      <a:pPr algn="l" fontAlgn="ctr"/>
                      <a:r>
                        <a:rPr lang="en-US" sz="1400" b="0" i="0" u="none" strike="noStrike">
                          <a:solidFill>
                            <a:srgbClr val="000000"/>
                          </a:solidFill>
                          <a:latin typeface="Calibri"/>
                        </a:rPr>
                        <a:t>Utilization of Solar Pwer </a:t>
                      </a:r>
                    </a:p>
                  </a:txBody>
                  <a:tcPr marL="9525" marR="9525" marT="9525" marB="0" anchor="ctr"/>
                </a:tc>
                <a:tc>
                  <a:txBody>
                    <a:bodyPr/>
                    <a:lstStyle/>
                    <a:p>
                      <a:pPr algn="l" fontAlgn="t"/>
                      <a:r>
                        <a:rPr lang="en-US" sz="1400" b="0" i="0" u="none" strike="noStrike" dirty="0">
                          <a:solidFill>
                            <a:srgbClr val="000000"/>
                          </a:solidFill>
                          <a:latin typeface="Calibri"/>
                        </a:rPr>
                        <a:t>Under RESCO Module Roof top Solar panel can be installed for 10 KW and above  consumption of TE Buildings.</a:t>
                      </a:r>
                    </a:p>
                  </a:txBody>
                  <a:tcPr marL="9525" marR="9525" marT="9525" marB="0"/>
                </a:tc>
              </a:tr>
              <a:tr h="370840">
                <a:tc>
                  <a:txBody>
                    <a:bodyPr/>
                    <a:lstStyle/>
                    <a:p>
                      <a:pPr algn="ctr" fontAlgn="b"/>
                      <a:r>
                        <a:rPr lang="en-US" sz="1400" b="0" i="0" u="none" strike="noStrike">
                          <a:solidFill>
                            <a:srgbClr val="000000"/>
                          </a:solidFill>
                          <a:latin typeface="Calibri"/>
                        </a:rPr>
                        <a:t>7</a:t>
                      </a:r>
                    </a:p>
                  </a:txBody>
                  <a:tcPr marL="9525" marR="9525" marT="9525" marB="0" anchor="b"/>
                </a:tc>
                <a:tc>
                  <a:txBody>
                    <a:bodyPr/>
                    <a:lstStyle/>
                    <a:p>
                      <a:pPr algn="l" fontAlgn="ctr"/>
                      <a:r>
                        <a:rPr lang="en-US" sz="1400" b="0" i="0" u="none" strike="noStrike">
                          <a:solidFill>
                            <a:srgbClr val="000000"/>
                          </a:solidFill>
                          <a:latin typeface="Calibri"/>
                        </a:rPr>
                        <a:t>Utilization of Open source power </a:t>
                      </a:r>
                    </a:p>
                  </a:txBody>
                  <a:tcPr marL="9525" marR="9525" marT="9525" marB="0" anchor="ctr"/>
                </a:tc>
                <a:tc>
                  <a:txBody>
                    <a:bodyPr/>
                    <a:lstStyle/>
                    <a:p>
                      <a:pPr algn="l" fontAlgn="t"/>
                      <a:r>
                        <a:rPr lang="en-US" sz="1400" b="0" i="0" u="none" strike="noStrike" dirty="0">
                          <a:solidFill>
                            <a:srgbClr val="000000"/>
                          </a:solidFill>
                          <a:latin typeface="Calibri"/>
                        </a:rPr>
                        <a:t>More than 500KW consumption sites power can be purchased through open source power supplier.</a:t>
                      </a:r>
                    </a:p>
                  </a:txBody>
                  <a:tcPr marL="9525" marR="9525" marT="9525" marB="0"/>
                </a:tc>
              </a:tr>
              <a:tr h="370840">
                <a:tc>
                  <a:txBody>
                    <a:bodyPr/>
                    <a:lstStyle/>
                    <a:p>
                      <a:pPr algn="ctr" fontAlgn="b"/>
                      <a:r>
                        <a:rPr lang="en-US" sz="1400" b="0" i="0" u="none" strike="noStrike">
                          <a:solidFill>
                            <a:srgbClr val="000000"/>
                          </a:solidFill>
                          <a:latin typeface="Calibri"/>
                        </a:rPr>
                        <a:t>8</a:t>
                      </a:r>
                    </a:p>
                  </a:txBody>
                  <a:tcPr marL="9525" marR="9525" marT="9525" marB="0" anchor="b"/>
                </a:tc>
                <a:tc>
                  <a:txBody>
                    <a:bodyPr/>
                    <a:lstStyle/>
                    <a:p>
                      <a:pPr algn="l" fontAlgn="ctr"/>
                      <a:r>
                        <a:rPr lang="en-US" sz="1400" b="0" i="0" u="none" strike="noStrike">
                          <a:solidFill>
                            <a:srgbClr val="000000"/>
                          </a:solidFill>
                          <a:latin typeface="Calibri"/>
                        </a:rPr>
                        <a:t>BTS site Cooling </a:t>
                      </a:r>
                    </a:p>
                  </a:txBody>
                  <a:tcPr marL="9525" marR="9525" marT="9525" marB="0" anchor="ctr"/>
                </a:tc>
                <a:tc>
                  <a:txBody>
                    <a:bodyPr/>
                    <a:lstStyle/>
                    <a:p>
                      <a:pPr algn="l" fontAlgn="t"/>
                      <a:r>
                        <a:rPr lang="en-US" sz="1400" b="0" i="0" u="none" strike="noStrike" dirty="0">
                          <a:solidFill>
                            <a:srgbClr val="000000"/>
                          </a:solidFill>
                          <a:latin typeface="Calibri"/>
                        </a:rPr>
                        <a:t>In Shelter Turbo ventilator can be provided to reduce the energy Expenditure.</a:t>
                      </a:r>
                    </a:p>
                  </a:txBody>
                  <a:tcPr marL="9525" marR="9525" marT="9525" marB="0"/>
                </a:tc>
              </a:tr>
              <a:tr h="370840">
                <a:tc>
                  <a:txBody>
                    <a:bodyPr/>
                    <a:lstStyle/>
                    <a:p>
                      <a:pPr algn="ctr" fontAlgn="b"/>
                      <a:r>
                        <a:rPr lang="en-US" sz="1400" b="0" i="0" u="none" strike="noStrike">
                          <a:solidFill>
                            <a:srgbClr val="000000"/>
                          </a:solidFill>
                          <a:latin typeface="Calibri"/>
                        </a:rPr>
                        <a:t>9</a:t>
                      </a:r>
                    </a:p>
                  </a:txBody>
                  <a:tcPr marL="9525" marR="9525" marT="9525" marB="0" anchor="b"/>
                </a:tc>
                <a:tc>
                  <a:txBody>
                    <a:bodyPr/>
                    <a:lstStyle/>
                    <a:p>
                      <a:pPr algn="l" fontAlgn="ctr"/>
                      <a:r>
                        <a:rPr lang="en-US" sz="1400" b="0" i="0" u="none" strike="noStrike">
                          <a:solidFill>
                            <a:srgbClr val="000000"/>
                          </a:solidFill>
                          <a:latin typeface="Calibri"/>
                        </a:rPr>
                        <a:t>Operation of Electromechanical service</a:t>
                      </a:r>
                    </a:p>
                  </a:txBody>
                  <a:tcPr marL="9525" marR="9525" marT="9525" marB="0" anchor="ctr"/>
                </a:tc>
                <a:tc>
                  <a:txBody>
                    <a:bodyPr/>
                    <a:lstStyle/>
                    <a:p>
                      <a:pPr algn="l" fontAlgn="t"/>
                      <a:r>
                        <a:rPr lang="en-US" sz="1400" b="0" i="0" u="none" strike="noStrike" dirty="0">
                          <a:solidFill>
                            <a:srgbClr val="000000"/>
                          </a:solidFill>
                          <a:latin typeface="Calibri"/>
                        </a:rPr>
                        <a:t>Departmental TT/ATT cab be utilized for Operation of EMS service in major TE building to reduce O&amp;CMC Expenditure  </a:t>
                      </a:r>
                    </a:p>
                  </a:txBody>
                  <a:tcPr marL="9525" marR="9525" marT="9525" marB="0"/>
                </a:tc>
              </a:tr>
              <a:tr h="370840">
                <a:tc>
                  <a:txBody>
                    <a:bodyPr/>
                    <a:lstStyle/>
                    <a:p>
                      <a:pPr algn="ctr" fontAlgn="b"/>
                      <a:r>
                        <a:rPr lang="en-US" sz="1400" b="0" i="0" u="none" strike="noStrike">
                          <a:solidFill>
                            <a:srgbClr val="000000"/>
                          </a:solidFill>
                          <a:latin typeface="Calibri"/>
                        </a:rPr>
                        <a:t>10</a:t>
                      </a:r>
                    </a:p>
                  </a:txBody>
                  <a:tcPr marL="9525" marR="9525" marT="9525" marB="0" anchor="b"/>
                </a:tc>
                <a:tc>
                  <a:txBody>
                    <a:bodyPr/>
                    <a:lstStyle/>
                    <a:p>
                      <a:pPr algn="l" fontAlgn="ctr"/>
                      <a:r>
                        <a:rPr lang="en-US" sz="1400" b="0" i="0" u="none" strike="noStrike">
                          <a:solidFill>
                            <a:srgbClr val="000000"/>
                          </a:solidFill>
                          <a:latin typeface="Calibri"/>
                        </a:rPr>
                        <a:t>Electricity bill payment </a:t>
                      </a:r>
                    </a:p>
                  </a:txBody>
                  <a:tcPr marL="9525" marR="9525" marT="9525" marB="0" anchor="ctr"/>
                </a:tc>
                <a:tc>
                  <a:txBody>
                    <a:bodyPr/>
                    <a:lstStyle/>
                    <a:p>
                      <a:pPr algn="l" fontAlgn="t"/>
                      <a:r>
                        <a:rPr lang="en-US" sz="1400" b="0" i="0" u="none" strike="noStrike" dirty="0">
                          <a:solidFill>
                            <a:srgbClr val="000000"/>
                          </a:solidFill>
                          <a:latin typeface="Calibri"/>
                        </a:rPr>
                        <a:t>Payments of Electricity bills can be with in due date to reduce the late payment  fee/Extra Arrears payment. </a:t>
                      </a:r>
                    </a:p>
                  </a:txBody>
                  <a:tcPr marL="9525" marR="9525" marT="9525" marB="0"/>
                </a:tc>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Improving demand generation for services and provisioning.</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dirty="0" smtClean="0"/>
              <a:t>Informing all the location based customers around the mela holding point well before so that they can come and avail the additional services or can induct new customers. Right now we don’t have such mechanism.</a:t>
            </a:r>
          </a:p>
          <a:p>
            <a:pPr algn="just"/>
            <a:r>
              <a:rPr lang="en-US" dirty="0" smtClean="0"/>
              <a:t>Announcing customer of the mela for any new customers with small compliment will make more attractive.</a:t>
            </a:r>
            <a:endParaRPr lang="en-US" dirty="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Improving demand generation for services and provisioning.</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dirty="0" smtClean="0"/>
              <a:t>During </a:t>
            </a:r>
            <a:r>
              <a:rPr lang="en-US" dirty="0" err="1" smtClean="0"/>
              <a:t>mela</a:t>
            </a:r>
            <a:r>
              <a:rPr lang="en-US" dirty="0" smtClean="0"/>
              <a:t> only focus is being given to SIM sales rather than landline / FTTH acquisition and demand generation.</a:t>
            </a:r>
          </a:p>
          <a:p>
            <a:pPr algn="just"/>
            <a:r>
              <a:rPr lang="en-US" dirty="0" smtClean="0"/>
              <a:t>Our own customers should be made as channel partners by extending the benefits as we extend to franchise for referring BSNL products to their known one’s and bringing the connections. </a:t>
            </a:r>
            <a:r>
              <a:rPr lang="en-US" dirty="0" smtClean="0">
                <a:solidFill>
                  <a:srgbClr val="FF0000"/>
                </a:solidFill>
              </a:rPr>
              <a:t>Just like Amway </a:t>
            </a:r>
            <a:r>
              <a:rPr lang="en-US" dirty="0" smtClean="0"/>
              <a:t> </a:t>
            </a:r>
          </a:p>
          <a:p>
            <a:endParaRPr lang="en-US" dirty="0"/>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HR Changes needed for above points</a:t>
            </a:r>
            <a:br>
              <a:rPr lang="en-US" dirty="0" smtClean="0">
                <a:solidFill>
                  <a:srgbClr val="002060"/>
                </a:solidFill>
              </a:rPr>
            </a:br>
            <a:r>
              <a:rPr lang="en-US" dirty="0" smtClean="0">
                <a:solidFill>
                  <a:srgbClr val="002060"/>
                </a:solidFill>
              </a:rPr>
              <a:t> if any</a:t>
            </a:r>
            <a:endParaRPr lang="en-US" dirty="0">
              <a:solidFill>
                <a:srgbClr val="00206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t>Making transmission team to work on shift basis will definitely reduce the down time and improves the service satisfaction of the customers.</a:t>
            </a:r>
          </a:p>
          <a:p>
            <a:pPr algn="just"/>
            <a:r>
              <a:rPr lang="en-US" dirty="0" smtClean="0"/>
              <a:t>Training and posting more staff in Transmission will help for fast provision and maintenance of FTTH / EB circuits. </a:t>
            </a:r>
          </a:p>
          <a:p>
            <a:pPr algn="just"/>
            <a:r>
              <a:rPr lang="en-US" dirty="0" smtClean="0"/>
              <a:t>All the CSCs and customer interface points should be manned by staff who are well known of latest technologies/ can compare and analyze the competitors products and price, convince all type of customers. If not they are to be trained.</a:t>
            </a:r>
          </a:p>
          <a:p>
            <a:pPr algn="just"/>
            <a:endParaRPr lang="en-US" dirty="0" smtClean="0"/>
          </a:p>
          <a:p>
            <a:endParaRPr lang="en-US"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Service continuity &amp; Improvement</a:t>
            </a:r>
            <a:endParaRPr lang="en-US" dirty="0">
              <a:solidFill>
                <a:srgbClr val="00B0F0"/>
              </a:solidFill>
            </a:endParaRPr>
          </a:p>
        </p:txBody>
      </p:sp>
      <p:sp>
        <p:nvSpPr>
          <p:cNvPr id="3" name="Content Placeholder 2"/>
          <p:cNvSpPr>
            <a:spLocks noGrp="1"/>
          </p:cNvSpPr>
          <p:nvPr>
            <p:ph idx="1"/>
          </p:nvPr>
        </p:nvSpPr>
        <p:spPr/>
        <p:txBody>
          <a:bodyPr>
            <a:normAutofit/>
          </a:bodyPr>
          <a:lstStyle/>
          <a:p>
            <a:r>
              <a:rPr lang="en-US" dirty="0" smtClean="0"/>
              <a:t>Service can be made available only with</a:t>
            </a:r>
          </a:p>
          <a:p>
            <a:pPr marL="514350" indent="-514350">
              <a:buAutoNum type="arabicPeriod"/>
            </a:pPr>
            <a:r>
              <a:rPr lang="en-US" dirty="0" smtClean="0"/>
              <a:t>Proper Electric supply, Diesel,</a:t>
            </a:r>
          </a:p>
          <a:p>
            <a:pPr marL="514350" indent="-514350">
              <a:buAutoNum type="arabicPeriod"/>
            </a:pPr>
            <a:r>
              <a:rPr lang="en-US" dirty="0" smtClean="0"/>
              <a:t> Labour support ,</a:t>
            </a:r>
          </a:p>
          <a:p>
            <a:pPr marL="514350" indent="-514350">
              <a:buAutoNum type="arabicPeriod"/>
            </a:pPr>
            <a:r>
              <a:rPr lang="en-US" dirty="0" smtClean="0"/>
              <a:t>Land and building owners/Vendors who extends space/material/ service to ensure our service and revenue to BSNL.</a:t>
            </a:r>
          </a:p>
          <a:p>
            <a:pPr marL="514350" indent="-514350">
              <a:buNone/>
            </a:pPr>
            <a:r>
              <a:rPr lang="en-US" dirty="0" smtClean="0">
                <a:solidFill>
                  <a:srgbClr val="FF0000"/>
                </a:solidFill>
              </a:rPr>
              <a:t>Request for the management to give priority in payments for the above first.</a:t>
            </a:r>
          </a:p>
          <a:p>
            <a:pPr marL="514350" indent="-514350">
              <a:buAutoNum type="arabicPeriod"/>
            </a:pPr>
            <a:endParaRPr lang="en-US" dirty="0"/>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HR Changes needed for above points</a:t>
            </a:r>
            <a:br>
              <a:rPr lang="en-US" dirty="0" smtClean="0">
                <a:solidFill>
                  <a:srgbClr val="002060"/>
                </a:solidFill>
              </a:rPr>
            </a:br>
            <a:r>
              <a:rPr lang="en-US" dirty="0" smtClean="0">
                <a:solidFill>
                  <a:srgbClr val="002060"/>
                </a:solidFill>
              </a:rPr>
              <a:t> if any</a:t>
            </a:r>
            <a:endParaRPr lang="en-US" dirty="0">
              <a:solidFill>
                <a:srgbClr val="002060"/>
              </a:solidFill>
            </a:endParaRPr>
          </a:p>
        </p:txBody>
      </p:sp>
      <p:sp>
        <p:nvSpPr>
          <p:cNvPr id="3" name="Content Placeholder 2"/>
          <p:cNvSpPr>
            <a:spLocks noGrp="1"/>
          </p:cNvSpPr>
          <p:nvPr>
            <p:ph idx="1"/>
          </p:nvPr>
        </p:nvSpPr>
        <p:spPr>
          <a:xfrm>
            <a:off x="457200" y="1371600"/>
            <a:ext cx="8229600" cy="4876800"/>
          </a:xfrm>
        </p:spPr>
        <p:txBody>
          <a:bodyPr>
            <a:normAutofit fontScale="85000" lnSpcReduction="10000"/>
          </a:bodyPr>
          <a:lstStyle/>
          <a:p>
            <a:pPr algn="just"/>
            <a:r>
              <a:rPr lang="en-US" sz="3500" dirty="0" smtClean="0"/>
              <a:t>Postings of JAOs in CSCs &amp; Marketing . </a:t>
            </a:r>
          </a:p>
          <a:p>
            <a:pPr algn="just"/>
            <a:r>
              <a:rPr lang="en-US" sz="3500" dirty="0" smtClean="0"/>
              <a:t>Same way Civil and Electric staff for </a:t>
            </a:r>
            <a:r>
              <a:rPr lang="en-US" sz="3500" smtClean="0"/>
              <a:t>Bldg, Battery, </a:t>
            </a:r>
            <a:r>
              <a:rPr lang="en-US" sz="3500" dirty="0" smtClean="0"/>
              <a:t>Power plant and DG mtce where </a:t>
            </a:r>
            <a:r>
              <a:rPr lang="en-US" sz="3500" smtClean="0"/>
              <a:t>ever feasible.</a:t>
            </a:r>
            <a:endParaRPr lang="en-US" sz="3500" dirty="0" smtClean="0"/>
          </a:p>
          <a:p>
            <a:pPr algn="just"/>
            <a:r>
              <a:rPr lang="en-US" sz="3500" dirty="0" smtClean="0"/>
              <a:t>Rotation of the work will bring the redundancy in the man power for the organization.</a:t>
            </a:r>
          </a:p>
          <a:p>
            <a:pPr algn="just"/>
            <a:r>
              <a:rPr lang="en-US" sz="3500" dirty="0" smtClean="0"/>
              <a:t>Motivation is the only thing available with management now, all the staff are to be given regular motivation under this crisis.</a:t>
            </a:r>
          </a:p>
          <a:p>
            <a:pPr algn="just"/>
            <a:r>
              <a:rPr lang="en-US" dirty="0" smtClean="0"/>
              <a:t>Under the present financial crisis every one from Top  to bottom has to accept any responsibilities which company demands without any hesitation.</a:t>
            </a:r>
          </a:p>
          <a:p>
            <a:pPr algn="just"/>
            <a:endParaRPr lang="en-US" sz="3500" dirty="0" smtClean="0"/>
          </a:p>
          <a:p>
            <a:pPr algn="just"/>
            <a:endParaRPr lang="en-US" sz="3500" dirty="0" smtClean="0"/>
          </a:p>
          <a:p>
            <a:pPr algn="just"/>
            <a:endParaRPr lang="en-US" dirty="0" smtClean="0"/>
          </a:p>
          <a:p>
            <a:endParaRPr lang="en-US" dirty="0"/>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Staff attending faults without Dept  vehicle</a:t>
            </a:r>
            <a:endParaRPr lang="en-US" dirty="0"/>
          </a:p>
        </p:txBody>
      </p:sp>
      <p:pic>
        <p:nvPicPr>
          <p:cNvPr id="1026" name="Picture 2" descr="C:\Users\comp\Desktop\IMG-20190705-WA0096.jpg"/>
          <p:cNvPicPr>
            <a:picLocks noGrp="1" noChangeAspect="1" noChangeArrowheads="1"/>
          </p:cNvPicPr>
          <p:nvPr>
            <p:ph idx="1"/>
          </p:nvPr>
        </p:nvPicPr>
        <p:blipFill>
          <a:blip r:embed="rId2"/>
          <a:srcRect/>
          <a:stretch>
            <a:fillRect/>
          </a:stretch>
        </p:blipFill>
        <p:spPr bwMode="auto">
          <a:xfrm>
            <a:off x="304800" y="1447801"/>
            <a:ext cx="3810000" cy="2438399"/>
          </a:xfrm>
          <a:prstGeom prst="rect">
            <a:avLst/>
          </a:prstGeom>
          <a:noFill/>
        </p:spPr>
      </p:pic>
      <p:pic>
        <p:nvPicPr>
          <p:cNvPr id="1027" name="Picture 3" descr="C:\Users\comp\Desktop\IMG-20190705-WA0069.jpg"/>
          <p:cNvPicPr>
            <a:picLocks noChangeAspect="1" noChangeArrowheads="1"/>
          </p:cNvPicPr>
          <p:nvPr/>
        </p:nvPicPr>
        <p:blipFill>
          <a:blip r:embed="rId3"/>
          <a:srcRect/>
          <a:stretch>
            <a:fillRect/>
          </a:stretch>
        </p:blipFill>
        <p:spPr bwMode="auto">
          <a:xfrm>
            <a:off x="304800" y="3962400"/>
            <a:ext cx="3810000" cy="2743200"/>
          </a:xfrm>
          <a:prstGeom prst="rect">
            <a:avLst/>
          </a:prstGeom>
          <a:noFill/>
        </p:spPr>
      </p:pic>
      <p:pic>
        <p:nvPicPr>
          <p:cNvPr id="1028" name="Picture 4" descr="C:\Users\comp\Desktop\IMG-20190705-WA0094.jpg"/>
          <p:cNvPicPr>
            <a:picLocks noChangeAspect="1" noChangeArrowheads="1"/>
          </p:cNvPicPr>
          <p:nvPr/>
        </p:nvPicPr>
        <p:blipFill>
          <a:blip r:embed="rId4"/>
          <a:srcRect/>
          <a:stretch>
            <a:fillRect/>
          </a:stretch>
        </p:blipFill>
        <p:spPr bwMode="auto">
          <a:xfrm>
            <a:off x="4419600" y="1447800"/>
            <a:ext cx="3886200" cy="2504546"/>
          </a:xfrm>
          <a:prstGeom prst="rect">
            <a:avLst/>
          </a:prstGeom>
          <a:noFill/>
        </p:spPr>
      </p:pic>
      <p:pic>
        <p:nvPicPr>
          <p:cNvPr id="1029" name="Picture 5" descr="C:\Users\comp\Desktop\IMG-20190702-WA0096.jpg"/>
          <p:cNvPicPr>
            <a:picLocks noChangeAspect="1" noChangeArrowheads="1"/>
          </p:cNvPicPr>
          <p:nvPr/>
        </p:nvPicPr>
        <p:blipFill>
          <a:blip r:embed="rId5"/>
          <a:srcRect/>
          <a:stretch>
            <a:fillRect/>
          </a:stretch>
        </p:blipFill>
        <p:spPr bwMode="auto">
          <a:xfrm>
            <a:off x="4419600" y="4038600"/>
            <a:ext cx="3886200" cy="2618135"/>
          </a:xfrm>
          <a:prstGeom prst="rect">
            <a:avLst/>
          </a:prstGeom>
          <a:noFill/>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omp\Desktop\IMG-20190706-WA0028.jpg"/>
          <p:cNvPicPr>
            <a:picLocks noGrp="1" noChangeAspect="1" noChangeArrowheads="1"/>
          </p:cNvPicPr>
          <p:nvPr>
            <p:ph idx="1"/>
          </p:nvPr>
        </p:nvPicPr>
        <p:blipFill>
          <a:blip r:embed="rId2"/>
          <a:srcRect/>
          <a:stretch>
            <a:fillRect/>
          </a:stretch>
        </p:blipFill>
        <p:spPr bwMode="auto">
          <a:xfrm>
            <a:off x="304800" y="228600"/>
            <a:ext cx="2590800" cy="5791200"/>
          </a:xfrm>
          <a:prstGeom prst="rect">
            <a:avLst/>
          </a:prstGeom>
          <a:noFill/>
        </p:spPr>
      </p:pic>
      <p:pic>
        <p:nvPicPr>
          <p:cNvPr id="1027" name="Picture 3" descr="C:\Users\comp\Desktop\IMG-20190706-WA0030.jpg"/>
          <p:cNvPicPr>
            <a:picLocks noChangeAspect="1" noChangeArrowheads="1"/>
          </p:cNvPicPr>
          <p:nvPr/>
        </p:nvPicPr>
        <p:blipFill>
          <a:blip r:embed="rId3"/>
          <a:srcRect/>
          <a:stretch>
            <a:fillRect/>
          </a:stretch>
        </p:blipFill>
        <p:spPr bwMode="auto">
          <a:xfrm>
            <a:off x="6019800" y="304800"/>
            <a:ext cx="2638425" cy="5715000"/>
          </a:xfrm>
          <a:prstGeom prst="rect">
            <a:avLst/>
          </a:prstGeom>
          <a:noFill/>
        </p:spPr>
      </p:pic>
      <p:pic>
        <p:nvPicPr>
          <p:cNvPr id="1028" name="Picture 4" descr="C:\Users\comp\Desktop\IMG-20190706-WA0027.jpg"/>
          <p:cNvPicPr>
            <a:picLocks noChangeAspect="1" noChangeArrowheads="1"/>
          </p:cNvPicPr>
          <p:nvPr/>
        </p:nvPicPr>
        <p:blipFill>
          <a:blip r:embed="rId4"/>
          <a:srcRect/>
          <a:stretch>
            <a:fillRect/>
          </a:stretch>
        </p:blipFill>
        <p:spPr bwMode="auto">
          <a:xfrm>
            <a:off x="2971801" y="304800"/>
            <a:ext cx="2895600" cy="5715000"/>
          </a:xfrm>
          <a:prstGeom prst="rect">
            <a:avLst/>
          </a:prstGeom>
          <a:noFill/>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omp\Desktop\download.jpg"/>
          <p:cNvPicPr>
            <a:picLocks noGrp="1" noChangeAspect="1" noChangeArrowheads="1"/>
          </p:cNvPicPr>
          <p:nvPr>
            <p:ph idx="1"/>
          </p:nvPr>
        </p:nvPicPr>
        <p:blipFill>
          <a:blip r:embed="rId2"/>
          <a:srcRect/>
          <a:stretch>
            <a:fillRect/>
          </a:stretch>
        </p:blipFill>
        <p:spPr bwMode="auto">
          <a:xfrm>
            <a:off x="1219199" y="1219200"/>
            <a:ext cx="6879389" cy="4724400"/>
          </a:xfrm>
          <a:prstGeom prst="rect">
            <a:avLst/>
          </a:prstGeom>
          <a:noFill/>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4572000" cy="5410200"/>
          </a:xfrm>
        </p:spPr>
        <p:txBody>
          <a:bodyPr>
            <a:normAutofit fontScale="90000"/>
          </a:bodyPr>
          <a:lstStyle/>
          <a:p>
            <a:pPr algn="l"/>
            <a:r>
              <a:rPr lang="en-US" sz="2000" dirty="0" smtClean="0">
                <a:solidFill>
                  <a:srgbClr val="FF0000"/>
                </a:solidFill>
              </a:rPr>
              <a:t/>
            </a:r>
            <a:br>
              <a:rPr lang="en-US" sz="2000" dirty="0" smtClean="0">
                <a:solidFill>
                  <a:srgbClr val="FF0000"/>
                </a:solidFill>
              </a:rPr>
            </a:br>
            <a:r>
              <a:rPr lang="en-US" sz="2000" dirty="0" smtClean="0">
                <a:solidFill>
                  <a:srgbClr val="FF0000"/>
                </a:solidFill>
              </a:rPr>
              <a:t/>
            </a:r>
            <a:br>
              <a:rPr lang="en-US" sz="2000" dirty="0" smtClean="0">
                <a:solidFill>
                  <a:srgbClr val="FF0000"/>
                </a:solidFill>
              </a:rPr>
            </a:br>
            <a:r>
              <a:rPr lang="en-US" sz="2000" dirty="0" smtClean="0">
                <a:solidFill>
                  <a:srgbClr val="FF0000"/>
                </a:solidFill>
              </a:rPr>
              <a:t/>
            </a:r>
            <a:br>
              <a:rPr lang="en-US" sz="2000" dirty="0" smtClean="0">
                <a:solidFill>
                  <a:srgbClr val="FF0000"/>
                </a:solidFill>
              </a:rPr>
            </a:br>
            <a:r>
              <a:rPr lang="en-US" sz="2000" dirty="0" smtClean="0">
                <a:solidFill>
                  <a:srgbClr val="FF0000"/>
                </a:solidFill>
              </a:rPr>
              <a:t>Priority for Electricity bill and Diesel payments to high revenue BTS.</a:t>
            </a:r>
            <a:br>
              <a:rPr lang="en-US" sz="2000" dirty="0" smtClean="0">
                <a:solidFill>
                  <a:srgbClr val="FF0000"/>
                </a:solidFill>
              </a:rPr>
            </a:br>
            <a:r>
              <a:rPr lang="en-US" sz="2000" dirty="0" smtClean="0">
                <a:solidFill>
                  <a:srgbClr val="FF0000"/>
                </a:solidFill>
              </a:rPr>
              <a:t/>
            </a:r>
            <a:br>
              <a:rPr lang="en-US" sz="2000" dirty="0" smtClean="0">
                <a:solidFill>
                  <a:srgbClr val="FF0000"/>
                </a:solidFill>
              </a:rPr>
            </a:br>
            <a:r>
              <a:rPr lang="en-US" sz="2000" dirty="0" smtClean="0">
                <a:solidFill>
                  <a:srgbClr val="FF0000"/>
                </a:solidFill>
              </a:rPr>
              <a:t>Dattapeeta</a:t>
            </a:r>
            <a:r>
              <a:rPr lang="en-US" sz="2000" dirty="0" smtClean="0"/>
              <a:t> 2G and 3G site down since 10 days (today EB supply restored and switched on BTSs ) switched off dud to no EB supply and Diesel supply.</a:t>
            </a:r>
            <a:br>
              <a:rPr lang="en-US" sz="2000" dirty="0" smtClean="0"/>
            </a:br>
            <a:r>
              <a:rPr lang="en-US" sz="2000" dirty="0" smtClean="0"/>
              <a:t>It is in very high altitude and covering more villages (if 4 to 5 sites are off near to this site will manage those villages)</a:t>
            </a:r>
            <a:br>
              <a:rPr lang="en-US" sz="2000" dirty="0" smtClean="0"/>
            </a:br>
            <a:r>
              <a:rPr lang="en-US" sz="2000" dirty="0" smtClean="0"/>
              <a:t/>
            </a:r>
            <a:br>
              <a:rPr lang="en-US" sz="2000" dirty="0" smtClean="0"/>
            </a:br>
            <a:r>
              <a:rPr lang="en-US" sz="2000" dirty="0" smtClean="0"/>
              <a:t>Avarage revenue is Rs.106441 per month (june2019) and average Rs. 3500 per day.</a:t>
            </a:r>
            <a:br>
              <a:rPr lang="en-US" sz="2000" dirty="0" smtClean="0"/>
            </a:br>
            <a:r>
              <a:rPr lang="en-US" sz="2000" dirty="0" smtClean="0"/>
              <a:t/>
            </a:r>
            <a:br>
              <a:rPr lang="en-US" sz="2000" dirty="0" smtClean="0"/>
            </a:br>
            <a:r>
              <a:rPr lang="en-US" sz="2000" dirty="0" smtClean="0"/>
              <a:t>Average monthly Diesel consumption</a:t>
            </a:r>
            <a:br>
              <a:rPr lang="en-US" sz="2000" dirty="0" smtClean="0"/>
            </a:br>
            <a:r>
              <a:rPr lang="en-US" sz="2000" dirty="0" smtClean="0"/>
              <a:t>is 200 liters. </a:t>
            </a:r>
            <a:br>
              <a:rPr lang="en-US" sz="2000" dirty="0" smtClean="0"/>
            </a:br>
            <a:r>
              <a:rPr lang="en-US" sz="2000" dirty="0" smtClean="0"/>
              <a:t/>
            </a:r>
            <a:br>
              <a:rPr lang="en-US" sz="2000" dirty="0" smtClean="0"/>
            </a:br>
            <a:r>
              <a:rPr lang="en-US" sz="2000" dirty="0" smtClean="0"/>
              <a:t>For 10 days 70 liters (Rs.500) but we lost the revenue of 35000.</a:t>
            </a:r>
            <a:br>
              <a:rPr lang="en-US" sz="2000" dirty="0" smtClean="0"/>
            </a:br>
            <a:r>
              <a:rPr lang="en-US" sz="2000" dirty="0" smtClean="0"/>
              <a:t>For your kind information please</a:t>
            </a:r>
            <a:r>
              <a:rPr lang="en-US" sz="1100" dirty="0" smtClean="0"/>
              <a:t>.</a:t>
            </a:r>
            <a:r>
              <a:rPr lang="en-US" dirty="0" smtClean="0"/>
              <a:t/>
            </a:r>
            <a:br>
              <a:rPr lang="en-US" dirty="0" smtClean="0"/>
            </a:br>
            <a:endParaRPr lang="en-US" dirty="0"/>
          </a:p>
        </p:txBody>
      </p:sp>
      <p:pic>
        <p:nvPicPr>
          <p:cNvPr id="1026" name="Picture 2" descr="C:\Users\comp\Downloads\IMG-20190705-WA0063.jpg"/>
          <p:cNvPicPr>
            <a:picLocks noGrp="1" noChangeAspect="1" noChangeArrowheads="1"/>
          </p:cNvPicPr>
          <p:nvPr>
            <p:ph idx="1"/>
          </p:nvPr>
        </p:nvPicPr>
        <p:blipFill>
          <a:blip r:embed="rId2"/>
          <a:srcRect/>
          <a:stretch>
            <a:fillRect/>
          </a:stretch>
        </p:blipFill>
        <p:spPr bwMode="auto">
          <a:xfrm>
            <a:off x="5029200" y="1219200"/>
            <a:ext cx="3536706" cy="5029200"/>
          </a:xfrm>
          <a:prstGeom prst="rect">
            <a:avLst/>
          </a:prstGeom>
          <a:noFill/>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Service continuity &amp; Improvement</a:t>
            </a:r>
            <a:endParaRPr lang="en-US"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Migration from landline to FTTH at faster rate as maintenance cost of landline is more and service satisfaction with FTTH is  high.</a:t>
            </a:r>
          </a:p>
          <a:p>
            <a:pPr algn="just"/>
            <a:r>
              <a:rPr lang="en-US" dirty="0" smtClean="0"/>
              <a:t>Informing the delay of attending the faults, personally or through SMS to the customer, will improve the confidence of the customer with BSNL and connection will be retained.</a:t>
            </a:r>
          </a:p>
          <a:p>
            <a:pPr algn="just"/>
            <a:r>
              <a:rPr lang="en-US" dirty="0" smtClean="0"/>
              <a:t>Call diversion from landline to mobile during the major or prolonged interruption will  boost the confidence of the customers whose business depends on many incoming calls.</a:t>
            </a:r>
          </a:p>
          <a:p>
            <a:endParaRPr lang="en-US"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Service continuity &amp; Improvement</a:t>
            </a:r>
            <a:endParaRPr lang="en-US" dirty="0">
              <a:solidFill>
                <a:srgbClr val="00B0F0"/>
              </a:solidFill>
            </a:endParaRPr>
          </a:p>
        </p:txBody>
      </p:sp>
      <p:sp>
        <p:nvSpPr>
          <p:cNvPr id="3" name="Content Placeholder 2"/>
          <p:cNvSpPr>
            <a:spLocks noGrp="1"/>
          </p:cNvSpPr>
          <p:nvPr>
            <p:ph idx="1"/>
          </p:nvPr>
        </p:nvSpPr>
        <p:spPr/>
        <p:txBody>
          <a:bodyPr/>
          <a:lstStyle/>
          <a:p>
            <a:pPr algn="just"/>
            <a:r>
              <a:rPr lang="en-US" dirty="0" smtClean="0"/>
              <a:t>Having MOU with builders for installing low capacity LMGs will definitely reduce the copper length and we can ensure satisfactory service and the investment on the NGN will be justified. As it is difficult to ensure the satisfactory service with existing severely damaged copper cable network for which NGN is very sensitive and not supporting for low line parameters.</a:t>
            </a:r>
          </a:p>
          <a:p>
            <a:endParaRPr lang="en-US" dirty="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Service continuity &amp; Improvement</a:t>
            </a:r>
            <a:endParaRPr lang="en-US" dirty="0">
              <a:solidFill>
                <a:srgbClr val="00B0F0"/>
              </a:solidFill>
            </a:endParaRP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gn="just"/>
            <a:r>
              <a:rPr lang="en-US" dirty="0" smtClean="0"/>
              <a:t>Proper counseling with customer before any disconnection. Efforts for addressing the issues before disconnection. </a:t>
            </a:r>
          </a:p>
          <a:p>
            <a:pPr algn="just">
              <a:buNone/>
            </a:pPr>
            <a:r>
              <a:rPr lang="en-US" dirty="0" smtClean="0"/>
              <a:t> </a:t>
            </a:r>
            <a:r>
              <a:rPr lang="en-US" dirty="0" smtClean="0">
                <a:solidFill>
                  <a:srgbClr val="FF0000"/>
                </a:solidFill>
              </a:rPr>
              <a:t>“Customer lost once can’t be regained”.</a:t>
            </a:r>
          </a:p>
          <a:p>
            <a:pPr algn="just"/>
            <a:r>
              <a:rPr lang="en-US" dirty="0" smtClean="0"/>
              <a:t>Regular co ordination of GM / CGM level Officers with other departments like BBMP,BWSSB, police, BESCOM , other telecom operators etc will help to avoid damages to our cables due to their works.</a:t>
            </a:r>
          </a:p>
          <a:p>
            <a:pPr algn="just"/>
            <a:r>
              <a:rPr lang="en-US" dirty="0" smtClean="0"/>
              <a:t>Outsourcing of R&amp;M works on revenue share model will ease from huge R&amp;M expenditure.</a:t>
            </a:r>
          </a:p>
          <a:p>
            <a:endParaRPr lang="en-US" dirty="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Service continuity &amp; Improvement</a:t>
            </a:r>
            <a:endParaRPr lang="en-US" dirty="0">
              <a:solidFill>
                <a:srgbClr val="00B0F0"/>
              </a:solidFill>
            </a:endParaRPr>
          </a:p>
        </p:txBody>
      </p:sp>
      <p:sp>
        <p:nvSpPr>
          <p:cNvPr id="3" name="Content Placeholder 2"/>
          <p:cNvSpPr>
            <a:spLocks noGrp="1"/>
          </p:cNvSpPr>
          <p:nvPr>
            <p:ph idx="1"/>
          </p:nvPr>
        </p:nvSpPr>
        <p:spPr>
          <a:xfrm>
            <a:off x="457200" y="1295400"/>
            <a:ext cx="8229600" cy="5029200"/>
          </a:xfrm>
        </p:spPr>
        <p:txBody>
          <a:bodyPr>
            <a:normAutofit fontScale="85000" lnSpcReduction="10000"/>
          </a:bodyPr>
          <a:lstStyle/>
          <a:p>
            <a:pPr algn="just"/>
            <a:r>
              <a:rPr lang="en-US" dirty="0" smtClean="0"/>
              <a:t>Special task force well equipped with men and material will reduce the down time and improves the service satisfaction.</a:t>
            </a:r>
          </a:p>
          <a:p>
            <a:pPr algn="just"/>
            <a:r>
              <a:rPr lang="en-US" dirty="0" smtClean="0"/>
              <a:t>Mechanism for Service provision and maintenance after 18:00 Hrs and holidays in city like Bangalore is must to improve the service and to enhance the connections. </a:t>
            </a:r>
          </a:p>
          <a:p>
            <a:pPr algn="just"/>
            <a:r>
              <a:rPr lang="en-US" dirty="0" smtClean="0"/>
              <a:t>Independent nodal officer for every 500 FTTH franchise connections to monitor service maintenance and new connections to improve the service as well as revenue. </a:t>
            </a:r>
          </a:p>
          <a:p>
            <a:pPr algn="just"/>
            <a:r>
              <a:rPr lang="en-US" dirty="0" smtClean="0"/>
              <a:t>Support of OMCR and NOC after office hours to enable the field staff to restore the services.</a:t>
            </a:r>
          </a:p>
          <a:p>
            <a:pPr algn="just">
              <a:buNone/>
            </a:pPr>
            <a:endParaRPr lang="en-US" dirty="0" smtClean="0"/>
          </a:p>
          <a:p>
            <a:pPr algn="just"/>
            <a:endParaRPr 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Revenue Improvement</a:t>
            </a:r>
            <a:endParaRPr lang="en-US" dirty="0">
              <a:solidFill>
                <a:srgbClr val="00B050"/>
              </a:solidFill>
            </a:endParaRPr>
          </a:p>
        </p:txBody>
      </p:sp>
      <p:sp>
        <p:nvSpPr>
          <p:cNvPr id="3" name="Content Placeholder 2"/>
          <p:cNvSpPr>
            <a:spLocks noGrp="1"/>
          </p:cNvSpPr>
          <p:nvPr>
            <p:ph idx="1"/>
          </p:nvPr>
        </p:nvSpPr>
        <p:spPr/>
        <p:txBody>
          <a:bodyPr>
            <a:normAutofit lnSpcReduction="10000"/>
          </a:bodyPr>
          <a:lstStyle/>
          <a:p>
            <a:pPr algn="just"/>
            <a:r>
              <a:rPr lang="en-US" dirty="0" smtClean="0"/>
              <a:t>Purchase of low cost / capacity OLTEs locally and improvement of backhaul connectivity will help to penetrate more in FTTH on our own.</a:t>
            </a:r>
          </a:p>
          <a:p>
            <a:pPr algn="just"/>
            <a:r>
              <a:rPr lang="en-US" dirty="0" smtClean="0"/>
              <a:t>FTTH franchisees should be encouraged by timely payments of their revenue share as we alone BSNL difficult to meet the huge demand of FTTH in the absence of our own OLTEs at all locations and shortage of stores. </a:t>
            </a:r>
          </a:p>
          <a:p>
            <a:endParaRPr lang="en-US"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Revenue Improvement</a:t>
            </a:r>
            <a:endParaRPr lang="en-US" dirty="0">
              <a:solidFill>
                <a:srgbClr val="00B050"/>
              </a:solidFill>
            </a:endParaRPr>
          </a:p>
        </p:txBody>
      </p:sp>
      <p:sp>
        <p:nvSpPr>
          <p:cNvPr id="3" name="Content Placeholder 2"/>
          <p:cNvSpPr>
            <a:spLocks noGrp="1"/>
          </p:cNvSpPr>
          <p:nvPr>
            <p:ph idx="1"/>
          </p:nvPr>
        </p:nvSpPr>
        <p:spPr>
          <a:xfrm>
            <a:off x="457200" y="1600200"/>
            <a:ext cx="8229600" cy="4648200"/>
          </a:xfrm>
        </p:spPr>
        <p:txBody>
          <a:bodyPr>
            <a:normAutofit/>
          </a:bodyPr>
          <a:lstStyle/>
          <a:p>
            <a:pPr algn="just"/>
            <a:r>
              <a:rPr lang="en-US" dirty="0" smtClean="0"/>
              <a:t>Fast Provision of EB circuits on priority will definitely contribute more for our revenue. This can be achieved by extending the link on Radio modem or microwave link immediately till stable OFC media is made ready.</a:t>
            </a:r>
          </a:p>
          <a:p>
            <a:pPr algn="just"/>
            <a:r>
              <a:rPr lang="en-US" dirty="0" smtClean="0"/>
              <a:t>Every KAM of EB should be given with certain negotiable power on tariff to impress upon the corporate customers and get the lead on spot.</a:t>
            </a:r>
          </a:p>
          <a:p>
            <a:pPr algn="just"/>
            <a:endParaRPr lang="en-US" dirty="0" smtClean="0"/>
          </a:p>
          <a:p>
            <a:endParaRPr lang="en-US"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1607</Words>
  <Application>Microsoft Office PowerPoint</Application>
  <PresentationFormat>On-screen Show (4:3)</PresentationFormat>
  <Paragraphs>143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Suggestions for the betterment of the organization under crucial condition.</vt:lpstr>
      <vt:lpstr>Service continuity &amp; Improvement</vt:lpstr>
      <vt:lpstr>   Priority for Electricity bill and Diesel payments to high revenue BTS.  Dattapeeta 2G and 3G site down since 10 days (today EB supply restored and switched on BTSs ) switched off dud to no EB supply and Diesel supply. It is in very high altitude and covering more villages (if 4 to 5 sites are off near to this site will manage those villages)  Avarage revenue is Rs.106441 per month (june2019) and average Rs. 3500 per day.  Average monthly Diesel consumption is 200 liters.   For 10 days 70 liters (Rs.500) but we lost the revenue of 35000. For your kind information please. </vt:lpstr>
      <vt:lpstr>Service continuity &amp; Improvement</vt:lpstr>
      <vt:lpstr>Service continuity &amp; Improvement</vt:lpstr>
      <vt:lpstr>Service continuity &amp; Improvement</vt:lpstr>
      <vt:lpstr>Service continuity &amp; Improvement</vt:lpstr>
      <vt:lpstr>Revenue Improvement</vt:lpstr>
      <vt:lpstr>Revenue Improvement</vt:lpstr>
      <vt:lpstr>Revenue Improvement</vt:lpstr>
      <vt:lpstr>Revenue Improvement</vt:lpstr>
      <vt:lpstr>Revenue Improvement</vt:lpstr>
      <vt:lpstr>Expenditure control in areas like repair and maintenance etc.</vt:lpstr>
      <vt:lpstr>CAFs custodian must be S&amp;M wing instead mobile service, this will help for proper collection of CAFs. penalty paid by the BSNL for the insufficient CAF details is around Rs.2,51,91,000 for Karnataka and Rs.176 crores for entire BSNL all over India for the last four years.</vt:lpstr>
      <vt:lpstr>Expenditure control in areas like repair and maintenance etc.</vt:lpstr>
      <vt:lpstr>Expenditure control in Electrical </vt:lpstr>
      <vt:lpstr>Improving demand generation for services and provisioning.</vt:lpstr>
      <vt:lpstr>Improving demand generation for services and provisioning.</vt:lpstr>
      <vt:lpstr>HR Changes needed for above points  if any</vt:lpstr>
      <vt:lpstr>HR Changes needed for above points  if any</vt:lpstr>
      <vt:lpstr>Staff attending faults without Dept  vehicle</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dc:creator>
  <cp:lastModifiedBy>comp</cp:lastModifiedBy>
  <cp:revision>145</cp:revision>
  <dcterms:created xsi:type="dcterms:W3CDTF">2006-08-16T00:00:00Z</dcterms:created>
  <dcterms:modified xsi:type="dcterms:W3CDTF">2019-07-06T07:42:37Z</dcterms:modified>
</cp:coreProperties>
</file>